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90" r:id="rId3"/>
    <p:sldId id="264" r:id="rId4"/>
    <p:sldId id="289" r:id="rId5"/>
    <p:sldId id="291" r:id="rId6"/>
    <p:sldId id="294" r:id="rId7"/>
    <p:sldId id="281" r:id="rId8"/>
    <p:sldId id="292" r:id="rId9"/>
    <p:sldId id="293" r:id="rId10"/>
    <p:sldId id="282" r:id="rId11"/>
    <p:sldId id="283" r:id="rId12"/>
    <p:sldId id="284" r:id="rId13"/>
    <p:sldId id="285" r:id="rId14"/>
    <p:sldId id="286" r:id="rId15"/>
    <p:sldId id="265" r:id="rId16"/>
    <p:sldId id="287" r:id="rId17"/>
    <p:sldId id="266" r:id="rId18"/>
    <p:sldId id="295" r:id="rId19"/>
    <p:sldId id="267" r:id="rId20"/>
    <p:sldId id="279" r:id="rId21"/>
    <p:sldId id="297" r:id="rId22"/>
    <p:sldId id="268" r:id="rId23"/>
    <p:sldId id="296" r:id="rId24"/>
    <p:sldId id="300" r:id="rId25"/>
    <p:sldId id="299" r:id="rId26"/>
    <p:sldId id="301" r:id="rId27"/>
    <p:sldId id="303" r:id="rId28"/>
    <p:sldId id="298" r:id="rId29"/>
    <p:sldId id="316" r:id="rId30"/>
    <p:sldId id="304" r:id="rId31"/>
    <p:sldId id="305" r:id="rId32"/>
    <p:sldId id="309" r:id="rId33"/>
    <p:sldId id="310" r:id="rId34"/>
    <p:sldId id="307" r:id="rId35"/>
    <p:sldId id="311" r:id="rId36"/>
    <p:sldId id="313" r:id="rId37"/>
    <p:sldId id="312" r:id="rId38"/>
    <p:sldId id="273" r:id="rId39"/>
    <p:sldId id="314" r:id="rId40"/>
    <p:sldId id="315" r:id="rId41"/>
    <p:sldId id="274" r:id="rId42"/>
    <p:sldId id="276" r:id="rId43"/>
    <p:sldId id="263" r:id="rId4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P" initials="R" lastIdx="1" clrIdx="0">
    <p:extLst>
      <p:ext uri="{19B8F6BF-5375-455C-9EA6-DF929625EA0E}">
        <p15:presenceInfo xmlns:p15="http://schemas.microsoft.com/office/powerpoint/2012/main" userId="RC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E200"/>
    <a:srgbClr val="00FF00"/>
    <a:srgbClr val="000000"/>
    <a:srgbClr val="39169A"/>
    <a:srgbClr val="34F2FC"/>
    <a:srgbClr val="E87ED9"/>
    <a:srgbClr val="F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>
        <p:scale>
          <a:sx n="75" d="100"/>
          <a:sy n="75" d="100"/>
        </p:scale>
        <p:origin x="949" y="2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/>
      <dgm:spPr/>
      <dgm:t>
        <a:bodyPr/>
        <a:lstStyle/>
        <a:p>
          <a:pPr algn="ctr"/>
          <a:r>
            <a:rPr lang="en-US" smtClean="0"/>
            <a:t>3 </a:t>
          </a:r>
          <a:r>
            <a:rPr lang="en-US" err="1" smtClean="0"/>
            <a:t>piksellik</a:t>
          </a:r>
          <a:r>
            <a:rPr lang="en-US" smtClean="0"/>
            <a:t> </a:t>
          </a:r>
        </a:p>
        <a:p>
          <a:pPr algn="ctr"/>
          <a:r>
            <a:rPr lang="en-US" err="1" smtClean="0"/>
            <a:t>sağ</a:t>
          </a:r>
          <a:r>
            <a:rPr lang="en-US" smtClean="0"/>
            <a:t> alt </a:t>
          </a:r>
          <a:r>
            <a:rPr lang="en-US" err="1" smtClean="0"/>
            <a:t>köşesinde</a:t>
          </a:r>
          <a:r>
            <a:rPr lang="en-US" smtClean="0"/>
            <a:t> </a:t>
          </a:r>
          <a:r>
            <a:rPr lang="en-US" err="1" smtClean="0"/>
            <a:t>nokta</a:t>
          </a:r>
          <a:r>
            <a:rPr lang="en-US" smtClean="0"/>
            <a:t> </a:t>
          </a:r>
          <a:r>
            <a:rPr lang="en-US" err="1" smtClean="0"/>
            <a:t>olan</a:t>
          </a:r>
          <a:r>
            <a:rPr lang="en-US" smtClean="0"/>
            <a:t> </a:t>
          </a:r>
          <a:r>
            <a:rPr lang="en-US" err="1" smtClean="0"/>
            <a:t>fotoğraf</a:t>
          </a:r>
          <a:r>
            <a:rPr lang="en-US" smtClean="0"/>
            <a:t> </a:t>
          </a:r>
          <a:endParaRPr lang="tr-TR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28449" custScaleY="124288" custLinFactNeighborX="-17722" custLinFactNeighborY="-658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r-TR"/>
        </a:p>
      </dgm:t>
    </dgm:pt>
    <dgm:pt modelId="{A30EE4D4-1A09-45AE-99DD-8342D8C98D93}" type="pres">
      <dgm:prSet presAssocID="{7E2D476C-5FD7-4C13-B2F7-64DB8F4BE546}" presName="Parent" presStyleLbl="revTx" presStyleIdx="0" presStyleCnt="1" custAng="5400000" custScaleX="421554" custScaleY="159325" custLinFactX="86915" custLinFactNeighborX="100000" custLinFactNeighborY="3561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87F9ED26-228E-4505-A68D-491CB5E7EB40}" type="presOf" srcId="{7E2D476C-5FD7-4C13-B2F7-64DB8F4BE546}" destId="{A30EE4D4-1A09-45AE-99DD-8342D8C98D93}" srcOrd="0" destOrd="0" presId="urn:microsoft.com/office/officeart/2008/layout/PictureAccentBlocks"/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EE6963BE-BA9D-4A37-8C87-52E509EE4B84}" type="presOf" srcId="{65859DFB-655C-4EB9-81D2-1658EC692880}" destId="{DC7B5AA9-8C13-4A64-B474-F80DEBEBFC5E}" srcOrd="0" destOrd="0" presId="urn:microsoft.com/office/officeart/2008/layout/PictureAccentBlocks"/>
    <dgm:cxn modelId="{0BB0A477-CCC7-4EDD-8286-DEA335DED138}" type="presParOf" srcId="{DC7B5AA9-8C13-4A64-B474-F80DEBEBFC5E}" destId="{AE970331-50B4-44C3-A880-2C8F77E0734C}" srcOrd="0" destOrd="0" presId="urn:microsoft.com/office/officeart/2008/layout/PictureAccentBlocks"/>
    <dgm:cxn modelId="{AFA8B0A7-9179-401F-A312-AD072DB0CD6A}" type="presParOf" srcId="{AE970331-50B4-44C3-A880-2C8F77E0734C}" destId="{33B89F36-C328-4CC7-BAEB-30FE18566CC9}" srcOrd="0" destOrd="0" presId="urn:microsoft.com/office/officeart/2008/layout/PictureAccentBlocks"/>
    <dgm:cxn modelId="{AF8C890F-F783-4A47-A40D-7ED20BF12072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 custT="1"/>
      <dgm:spPr/>
      <dgm:t>
        <a:bodyPr/>
        <a:lstStyle/>
        <a:p>
          <a:pPr algn="ctr"/>
          <a:r>
            <a:rPr lang="en-US" sz="1600" smtClean="0"/>
            <a:t>3 </a:t>
          </a:r>
          <a:r>
            <a:rPr lang="en-US" sz="1600" err="1" smtClean="0"/>
            <a:t>piksellik</a:t>
          </a:r>
          <a:r>
            <a:rPr lang="en-US" sz="1600" smtClean="0"/>
            <a:t> </a:t>
          </a:r>
          <a:r>
            <a:rPr lang="en-US" sz="1600" err="1" smtClean="0"/>
            <a:t>fotoğraf</a:t>
          </a:r>
          <a:r>
            <a:rPr lang="en-US" sz="1600" smtClean="0"/>
            <a:t> (</a:t>
          </a:r>
          <a:r>
            <a:rPr lang="en-US" sz="1600" err="1" smtClean="0"/>
            <a:t>piksellere</a:t>
          </a:r>
          <a:r>
            <a:rPr lang="en-US" sz="1600" smtClean="0"/>
            <a:t> </a:t>
          </a:r>
          <a:r>
            <a:rPr lang="en-US" sz="1600" err="1" smtClean="0"/>
            <a:t>ayrılmış</a:t>
          </a:r>
          <a:r>
            <a:rPr lang="en-US" sz="1600" smtClean="0"/>
            <a:t>) </a:t>
          </a:r>
          <a:endParaRPr lang="tr-TR" sz="1600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14438" custScaleY="113347" custLinFactNeighborX="-10403" custLinFactNeighborY="-362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r-TR"/>
        </a:p>
      </dgm:t>
    </dgm:pt>
    <dgm:pt modelId="{A30EE4D4-1A09-45AE-99DD-8342D8C98D93}" type="pres">
      <dgm:prSet presAssocID="{7E2D476C-5FD7-4C13-B2F7-64DB8F4BE546}" presName="Parent" presStyleLbl="revTx" presStyleIdx="0" presStyleCnt="1" custAng="5400000" custScaleX="185227" custScaleY="123679" custLinFactX="100000" custLinFactNeighborX="133997" custLinFactNeighborY="3718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FF9B896B-604A-41E7-8091-215036D69EE6}" type="presOf" srcId="{65859DFB-655C-4EB9-81D2-1658EC692880}" destId="{DC7B5AA9-8C13-4A64-B474-F80DEBEBFC5E}" srcOrd="0" destOrd="0" presId="urn:microsoft.com/office/officeart/2008/layout/PictureAccentBlocks"/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E3B39022-90F1-4FCB-86B5-896903C9E3B8}" type="presOf" srcId="{7E2D476C-5FD7-4C13-B2F7-64DB8F4BE546}" destId="{A30EE4D4-1A09-45AE-99DD-8342D8C98D93}" srcOrd="0" destOrd="0" presId="urn:microsoft.com/office/officeart/2008/layout/PictureAccentBlocks"/>
    <dgm:cxn modelId="{63904815-F48C-4F22-86FA-E08061C64667}" type="presParOf" srcId="{DC7B5AA9-8C13-4A64-B474-F80DEBEBFC5E}" destId="{AE970331-50B4-44C3-A880-2C8F77E0734C}" srcOrd="0" destOrd="0" presId="urn:microsoft.com/office/officeart/2008/layout/PictureAccentBlocks"/>
    <dgm:cxn modelId="{30DEC54E-45FC-48E3-BD8B-DF6B2C140EDF}" type="presParOf" srcId="{AE970331-50B4-44C3-A880-2C8F77E0734C}" destId="{33B89F36-C328-4CC7-BAEB-30FE18566CC9}" srcOrd="0" destOrd="0" presId="urn:microsoft.com/office/officeart/2008/layout/PictureAccentBlocks"/>
    <dgm:cxn modelId="{C3A1606E-C5C5-4DED-B117-89B4E8AEC4B0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234317" y="52849"/>
          <a:ext cx="1480243" cy="143229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0" y="1452339"/>
          <a:ext cx="1836057" cy="97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3 </a:t>
          </a:r>
          <a:r>
            <a:rPr lang="en-US" sz="1800" kern="1200" err="1" smtClean="0"/>
            <a:t>piksellik</a:t>
          </a:r>
          <a:r>
            <a:rPr lang="en-US" sz="1800" kern="1200" smtClean="0"/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err="1" smtClean="0"/>
            <a:t>sağ</a:t>
          </a:r>
          <a:r>
            <a:rPr lang="en-US" sz="1800" kern="1200" smtClean="0"/>
            <a:t> alt </a:t>
          </a:r>
          <a:r>
            <a:rPr lang="en-US" sz="1800" kern="1200" err="1" smtClean="0"/>
            <a:t>köşesinde</a:t>
          </a:r>
          <a:r>
            <a:rPr lang="en-US" sz="1800" kern="1200" smtClean="0"/>
            <a:t> </a:t>
          </a:r>
          <a:r>
            <a:rPr lang="en-US" sz="1800" kern="1200" err="1" smtClean="0"/>
            <a:t>nokta</a:t>
          </a:r>
          <a:r>
            <a:rPr lang="en-US" sz="1800" kern="1200" smtClean="0"/>
            <a:t> </a:t>
          </a:r>
          <a:r>
            <a:rPr lang="en-US" sz="1800" kern="1200" err="1" smtClean="0"/>
            <a:t>olan</a:t>
          </a:r>
          <a:r>
            <a:rPr lang="en-US" sz="1800" kern="1200" smtClean="0"/>
            <a:t> </a:t>
          </a:r>
          <a:r>
            <a:rPr lang="en-US" sz="1800" kern="1200" err="1" smtClean="0"/>
            <a:t>fotoğraf</a:t>
          </a:r>
          <a:r>
            <a:rPr lang="en-US" sz="1800" kern="1200" smtClean="0"/>
            <a:t> </a:t>
          </a:r>
          <a:endParaRPr lang="tr-TR" sz="1800" kern="1200"/>
        </a:p>
      </dsp:txBody>
      <dsp:txXfrm>
        <a:off x="0" y="1452339"/>
        <a:ext cx="1836057" cy="971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154572" y="1828"/>
          <a:ext cx="1617204" cy="160178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49742" y="1578556"/>
          <a:ext cx="1747795" cy="52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3 </a:t>
          </a:r>
          <a:r>
            <a:rPr lang="en-US" sz="1600" kern="1200" err="1" smtClean="0"/>
            <a:t>piksellik</a:t>
          </a:r>
          <a:r>
            <a:rPr lang="en-US" sz="1600" kern="1200" smtClean="0"/>
            <a:t> </a:t>
          </a:r>
          <a:r>
            <a:rPr lang="en-US" sz="1600" kern="1200" err="1" smtClean="0"/>
            <a:t>fotoğraf</a:t>
          </a:r>
          <a:r>
            <a:rPr lang="en-US" sz="1600" kern="1200" smtClean="0"/>
            <a:t> (</a:t>
          </a:r>
          <a:r>
            <a:rPr lang="en-US" sz="1600" kern="1200" err="1" smtClean="0"/>
            <a:t>piksellere</a:t>
          </a:r>
          <a:r>
            <a:rPr lang="en-US" sz="1600" kern="1200" smtClean="0"/>
            <a:t> </a:t>
          </a:r>
          <a:r>
            <a:rPr lang="en-US" sz="1600" kern="1200" err="1" smtClean="0"/>
            <a:t>ayrılmış</a:t>
          </a:r>
          <a:r>
            <a:rPr lang="en-US" sz="1600" kern="1200" smtClean="0"/>
            <a:t>) </a:t>
          </a:r>
          <a:endParaRPr lang="tr-TR" sz="1600" kern="1200"/>
        </a:p>
      </dsp:txBody>
      <dsp:txXfrm>
        <a:off x="49742" y="1578556"/>
        <a:ext cx="1747795" cy="52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F008-B81D-445B-9FBB-02A788447B97}" type="datetimeFigureOut">
              <a:rPr lang="tr-TR" smtClean="0"/>
              <a:t>4.11.2019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DAC8-C591-4F2B-AADC-BB90B2D27D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27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DDAC8-C591-4F2B-AADC-BB90B2D27D5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39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1329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7892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728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202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51128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3850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5786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8740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2038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982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0451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482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4.jpeg"/><Relationship Id="rId5" Type="http://schemas.openxmlformats.org/officeDocument/2006/relationships/image" Target="../media/image41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tr/url?sa=t&amp;rct=j&amp;q=&amp;esrc=s&amp;source=web&amp;cd=1&amp;cad=rja&amp;uact=8&amp;ved=2ahUKEwiV4umqns_lAhXC8-AKHSrYARIQFjAAegQIAhAB&amp;url=https://pythonprogramminglanguage.com/extract-text-from-image/&amp;usg=AOvVaw3CJBZTwtSonjmbf1d25gtp" TargetMode="External"/><Relationship Id="rId3" Type="http://schemas.openxmlformats.org/officeDocument/2006/relationships/hyperlink" Target="https://www.python.tc/python-ve-opencv-ile-ocr-optical-character-recognation-part-2/" TargetMode="External"/><Relationship Id="rId7" Type="http://schemas.openxmlformats.org/officeDocument/2006/relationships/hyperlink" Target="https://datacarpentry.org/image-processing/09-contours/" TargetMode="External"/><Relationship Id="rId2" Type="http://schemas.openxmlformats.org/officeDocument/2006/relationships/hyperlink" Target="https://github.com/recepkarademir/Ocr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visiondemy.com/extract-roi-from-image-with-python-and-opencv/" TargetMode="External"/><Relationship Id="rId5" Type="http://schemas.openxmlformats.org/officeDocument/2006/relationships/hyperlink" Target="https://www.geeksforgeeks.org/numpy-ones-python/" TargetMode="External"/><Relationship Id="rId4" Type="http://schemas.openxmlformats.org/officeDocument/2006/relationships/hyperlink" Target="https://www.programcreek.com/python/example/66649/PIL.Image.ADAPTIVE" TargetMode="External"/><Relationship Id="rId9" Type="http://schemas.openxmlformats.org/officeDocument/2006/relationships/hyperlink" Target="https://www.google.com.tr/url?sa=t&amp;rct=j&amp;q=&amp;esrc=s&amp;source=web&amp;cd=1&amp;cad=rja&amp;uact=8&amp;ved=2ahUKEwjTl-bKns_lAhVeAWMBHdPwB1cQFjAAegQIAxAB&amp;url=https://pythonprogramming.net/testing-visualization-and-conclusion/&amp;usg=AOvVaw3wqD9SaIz53vtAWzbRbLI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/>
        </p:nvSpPr>
        <p:spPr>
          <a:xfrm>
            <a:off x="333093" y="4929562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smtClean="0">
                <a:latin typeface="Berlin Sans FB" panose="020E0602020502020306" pitchFamily="34" charset="0"/>
              </a:rPr>
              <a:t>Python OCR UYGULAMASI</a:t>
            </a:r>
            <a:endParaRPr lang="tr-TR" sz="4400">
              <a:latin typeface="Berlin Sans FB" panose="020E0602020502020306" pitchFamily="34" charset="0"/>
            </a:endParaRPr>
          </a:p>
        </p:txBody>
      </p:sp>
      <p:sp>
        <p:nvSpPr>
          <p:cNvPr id="5" name="Alt Başlık 2"/>
          <p:cNvSpPr>
            <a:spLocks noGrp="1"/>
          </p:cNvSpPr>
          <p:nvPr/>
        </p:nvSpPr>
        <p:spPr>
          <a:xfrm>
            <a:off x="8484605" y="5434317"/>
            <a:ext cx="2777905" cy="453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smtClean="0"/>
              <a:t>Recep Karademir</a:t>
            </a:r>
            <a:endParaRPr lang="tr-TR" sz="2000" i="1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13" y="1282178"/>
            <a:ext cx="3051595" cy="305159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93" y="673627"/>
            <a:ext cx="5410200" cy="33432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154" y="3604509"/>
            <a:ext cx="751902" cy="956966"/>
          </a:xfrm>
          <a:prstGeom prst="rect">
            <a:avLst/>
          </a:prstGeom>
        </p:spPr>
      </p:pic>
      <p:cxnSp>
        <p:nvCxnSpPr>
          <p:cNvPr id="3" name="Düz Bağlayıcı 2"/>
          <p:cNvCxnSpPr/>
          <p:nvPr/>
        </p:nvCxnSpPr>
        <p:spPr>
          <a:xfrm>
            <a:off x="0" y="4265248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8105493" y="4963966"/>
            <a:ext cx="0" cy="1394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k Üçgen 13"/>
          <p:cNvSpPr/>
          <p:nvPr/>
        </p:nvSpPr>
        <p:spPr>
          <a:xfrm rot="5400000">
            <a:off x="-27162" y="27161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 Üçgen 14"/>
          <p:cNvSpPr/>
          <p:nvPr/>
        </p:nvSpPr>
        <p:spPr>
          <a:xfrm rot="10800000">
            <a:off x="11685006" y="0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layt Numarası Yer Tutucusu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</a:t>
            </a:fld>
            <a:endParaRPr lang="tr-TR"/>
          </a:p>
        </p:txBody>
      </p:sp>
      <p:sp>
        <p:nvSpPr>
          <p:cNvPr id="19" name="Veri Yer Tutucusu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2019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91194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Binary </a:t>
            </a:r>
            <a:r>
              <a:rPr lang="en-US" sz="4000" err="1" smtClean="0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 smtClean="0">
                <a:solidFill>
                  <a:schemeClr val="accent5">
                    <a:lumMod val="50000"/>
                  </a:schemeClr>
                </a:solidFill>
              </a:rPr>
              <a:t>Matrisi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 smtClean="0">
                <a:solidFill>
                  <a:schemeClr val="accent5">
                    <a:lumMod val="50000"/>
                  </a:schemeClr>
                </a:solidFill>
              </a:rPr>
              <a:t>İnceleme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41" y="4735019"/>
            <a:ext cx="4034118" cy="1621331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10</a:t>
            </a:fld>
            <a:endParaRPr lang="tr-TR"/>
          </a:p>
        </p:txBody>
      </p:sp>
      <p:graphicFrame>
        <p:nvGraphicFramePr>
          <p:cNvPr id="14" name="Diyagram 13"/>
          <p:cNvGraphicFramePr/>
          <p:nvPr>
            <p:extLst>
              <p:ext uri="{D42A27DB-BD31-4B8C-83A1-F6EECF244321}">
                <p14:modId xmlns:p14="http://schemas.microsoft.com/office/powerpoint/2010/main" val="4264903371"/>
              </p:ext>
            </p:extLst>
          </p:nvPr>
        </p:nvGraphicFramePr>
        <p:xfrm>
          <a:off x="838200" y="1869441"/>
          <a:ext cx="1918789" cy="244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yagram 14"/>
          <p:cNvGraphicFramePr/>
          <p:nvPr>
            <p:extLst/>
          </p:nvPr>
        </p:nvGraphicFramePr>
        <p:xfrm>
          <a:off x="2910840" y="2261398"/>
          <a:ext cx="1918789" cy="2188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9" name="Resim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99" y="2120459"/>
            <a:ext cx="2078602" cy="2078602"/>
          </a:xfrm>
          <a:prstGeom prst="rect">
            <a:avLst/>
          </a:prstGeom>
          <a:ln w="3175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Düz Bağlayıcı 38"/>
          <p:cNvCxnSpPr/>
          <p:nvPr/>
        </p:nvCxnSpPr>
        <p:spPr>
          <a:xfrm flipH="1">
            <a:off x="7137400" y="2519680"/>
            <a:ext cx="154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kdörtgen 41"/>
          <p:cNvSpPr/>
          <p:nvPr/>
        </p:nvSpPr>
        <p:spPr>
          <a:xfrm>
            <a:off x="6601524" y="5028053"/>
            <a:ext cx="1087120" cy="2754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49" name="Düz Bağlayıcı 48"/>
          <p:cNvCxnSpPr>
            <a:stCxn id="29" idx="0"/>
          </p:cNvCxnSpPr>
          <p:nvPr/>
        </p:nvCxnSpPr>
        <p:spPr>
          <a:xfrm flipV="1">
            <a:off x="8331200" y="1869440"/>
            <a:ext cx="0" cy="2510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Düz Bağlayıcı 50"/>
          <p:cNvCxnSpPr/>
          <p:nvPr/>
        </p:nvCxnSpPr>
        <p:spPr>
          <a:xfrm flipH="1">
            <a:off x="6939280" y="1869440"/>
            <a:ext cx="13919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/>
          <p:cNvCxnSpPr/>
          <p:nvPr/>
        </p:nvCxnSpPr>
        <p:spPr>
          <a:xfrm>
            <a:off x="6939280" y="1869440"/>
            <a:ext cx="0" cy="2783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54"/>
          <p:cNvCxnSpPr/>
          <p:nvPr/>
        </p:nvCxnSpPr>
        <p:spPr>
          <a:xfrm flipV="1">
            <a:off x="6939280" y="4648786"/>
            <a:ext cx="1373156" cy="19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Ok Bağlayıcısı 63"/>
          <p:cNvCxnSpPr>
            <a:endCxn id="69" idx="0"/>
          </p:cNvCxnSpPr>
          <p:nvPr/>
        </p:nvCxnSpPr>
        <p:spPr>
          <a:xfrm>
            <a:off x="8312436" y="4648787"/>
            <a:ext cx="1" cy="378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Düz Ok Bağlayıcısı 67"/>
          <p:cNvCxnSpPr>
            <a:endCxn id="42" idx="0"/>
          </p:cNvCxnSpPr>
          <p:nvPr/>
        </p:nvCxnSpPr>
        <p:spPr>
          <a:xfrm>
            <a:off x="7145084" y="2519680"/>
            <a:ext cx="0" cy="2508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ikdörtgen 68"/>
          <p:cNvSpPr/>
          <p:nvPr/>
        </p:nvSpPr>
        <p:spPr>
          <a:xfrm>
            <a:off x="7768877" y="5027056"/>
            <a:ext cx="1087120" cy="2754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5" name="Düz Bağlayıcı 74"/>
          <p:cNvCxnSpPr/>
          <p:nvPr/>
        </p:nvCxnSpPr>
        <p:spPr>
          <a:xfrm flipH="1">
            <a:off x="9366245" y="2519680"/>
            <a:ext cx="1545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Ok Bağlayıcısı 75"/>
          <p:cNvCxnSpPr/>
          <p:nvPr/>
        </p:nvCxnSpPr>
        <p:spPr>
          <a:xfrm>
            <a:off x="9515637" y="2514572"/>
            <a:ext cx="0" cy="25083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kdörtgen 76"/>
          <p:cNvSpPr/>
          <p:nvPr/>
        </p:nvSpPr>
        <p:spPr>
          <a:xfrm>
            <a:off x="8931036" y="5022945"/>
            <a:ext cx="1087120" cy="2754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9" name="Düz Bağlayıcı 78"/>
          <p:cNvCxnSpPr>
            <a:stCxn id="29" idx="1"/>
          </p:cNvCxnSpPr>
          <p:nvPr/>
        </p:nvCxnSpPr>
        <p:spPr>
          <a:xfrm flipH="1">
            <a:off x="6252657" y="3159760"/>
            <a:ext cx="1039242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Düz Bağlayıcı 80"/>
          <p:cNvCxnSpPr/>
          <p:nvPr/>
        </p:nvCxnSpPr>
        <p:spPr>
          <a:xfrm flipH="1">
            <a:off x="6252656" y="3162769"/>
            <a:ext cx="449" cy="2382915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Düz Ok Bağlayıcısı 83"/>
          <p:cNvCxnSpPr/>
          <p:nvPr/>
        </p:nvCxnSpPr>
        <p:spPr>
          <a:xfrm flipV="1">
            <a:off x="6262871" y="5538557"/>
            <a:ext cx="323930" cy="2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Dikdörtgen 86"/>
          <p:cNvSpPr/>
          <p:nvPr/>
        </p:nvSpPr>
        <p:spPr>
          <a:xfrm>
            <a:off x="6601524" y="5385259"/>
            <a:ext cx="1087120" cy="275467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1" name="Düz Bağlayıcı 90"/>
          <p:cNvCxnSpPr/>
          <p:nvPr/>
        </p:nvCxnSpPr>
        <p:spPr>
          <a:xfrm flipH="1">
            <a:off x="9366245" y="3159760"/>
            <a:ext cx="1039242" cy="0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Düz Bağlayıcı 91"/>
          <p:cNvCxnSpPr/>
          <p:nvPr/>
        </p:nvCxnSpPr>
        <p:spPr>
          <a:xfrm flipH="1">
            <a:off x="10399069" y="3155642"/>
            <a:ext cx="449" cy="2382915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Ok Bağlayıcısı 92"/>
          <p:cNvCxnSpPr/>
          <p:nvPr/>
        </p:nvCxnSpPr>
        <p:spPr>
          <a:xfrm flipH="1" flipV="1">
            <a:off x="10011866" y="5523577"/>
            <a:ext cx="394868" cy="7126"/>
          </a:xfrm>
          <a:prstGeom prst="straightConnector1">
            <a:avLst/>
          </a:prstGeom>
          <a:ln w="19050">
            <a:solidFill>
              <a:srgbClr val="E87E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Dikdörtgen 93"/>
          <p:cNvSpPr/>
          <p:nvPr/>
        </p:nvSpPr>
        <p:spPr>
          <a:xfrm>
            <a:off x="8934119" y="5380151"/>
            <a:ext cx="1087120" cy="275467"/>
          </a:xfrm>
          <a:prstGeom prst="rect">
            <a:avLst/>
          </a:prstGeom>
          <a:noFill/>
          <a:ln w="19050">
            <a:solidFill>
              <a:srgbClr val="E87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8" name="Dikdörtgen 97"/>
          <p:cNvSpPr/>
          <p:nvPr/>
        </p:nvSpPr>
        <p:spPr>
          <a:xfrm>
            <a:off x="7770548" y="5380150"/>
            <a:ext cx="1087120" cy="2754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3" name="Dikdörtgen 102"/>
          <p:cNvSpPr/>
          <p:nvPr/>
        </p:nvSpPr>
        <p:spPr>
          <a:xfrm>
            <a:off x="6601524" y="5719311"/>
            <a:ext cx="1087120" cy="275467"/>
          </a:xfrm>
          <a:prstGeom prst="rect">
            <a:avLst/>
          </a:prstGeom>
          <a:noFill/>
          <a:ln w="19050">
            <a:solidFill>
              <a:srgbClr val="34F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4" name="Dikdörtgen 103"/>
          <p:cNvSpPr/>
          <p:nvPr/>
        </p:nvSpPr>
        <p:spPr>
          <a:xfrm>
            <a:off x="7768877" y="5718314"/>
            <a:ext cx="1087120" cy="275467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5" name="Dikdörtgen 104"/>
          <p:cNvSpPr/>
          <p:nvPr/>
        </p:nvSpPr>
        <p:spPr>
          <a:xfrm>
            <a:off x="8931036" y="5714203"/>
            <a:ext cx="1087120" cy="275467"/>
          </a:xfrm>
          <a:prstGeom prst="rect">
            <a:avLst/>
          </a:prstGeom>
          <a:noFill/>
          <a:ln w="19050">
            <a:solidFill>
              <a:srgbClr val="39169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6" name="Düz Ok Bağlayıcısı 105"/>
          <p:cNvCxnSpPr/>
          <p:nvPr/>
        </p:nvCxnSpPr>
        <p:spPr>
          <a:xfrm flipH="1">
            <a:off x="8151739" y="3162769"/>
            <a:ext cx="5556" cy="22173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Düz Ok Bağlayıcısı 108"/>
          <p:cNvCxnSpPr/>
          <p:nvPr/>
        </p:nvCxnSpPr>
        <p:spPr>
          <a:xfrm flipH="1">
            <a:off x="8462385" y="3816674"/>
            <a:ext cx="11645" cy="1897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Düz Bağlayıcı 115"/>
          <p:cNvCxnSpPr/>
          <p:nvPr/>
        </p:nvCxnSpPr>
        <p:spPr>
          <a:xfrm>
            <a:off x="8147466" y="3155642"/>
            <a:ext cx="821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Düz Bağlayıcı 119"/>
          <p:cNvCxnSpPr/>
          <p:nvPr/>
        </p:nvCxnSpPr>
        <p:spPr>
          <a:xfrm>
            <a:off x="8398090" y="3807573"/>
            <a:ext cx="821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Düz Bağlayıcı 121"/>
          <p:cNvCxnSpPr/>
          <p:nvPr/>
        </p:nvCxnSpPr>
        <p:spPr>
          <a:xfrm>
            <a:off x="9366245" y="3861935"/>
            <a:ext cx="1330702" cy="0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Düz Bağlayıcı 123"/>
          <p:cNvCxnSpPr/>
          <p:nvPr/>
        </p:nvCxnSpPr>
        <p:spPr>
          <a:xfrm flipH="1">
            <a:off x="10681638" y="3865734"/>
            <a:ext cx="14043" cy="1974676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Düz Ok Bağlayıcısı 127"/>
          <p:cNvCxnSpPr/>
          <p:nvPr/>
        </p:nvCxnSpPr>
        <p:spPr>
          <a:xfrm flipH="1">
            <a:off x="10031596" y="5840410"/>
            <a:ext cx="650042" cy="0"/>
          </a:xfrm>
          <a:prstGeom prst="straightConnector1">
            <a:avLst/>
          </a:prstGeom>
          <a:ln w="19050">
            <a:solidFill>
              <a:srgbClr val="39169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İçerik Yer Tutucus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2" y="4707217"/>
            <a:ext cx="4034118" cy="1621331"/>
          </a:xfrm>
          <a:prstGeom prst="rect">
            <a:avLst/>
          </a:prstGeom>
        </p:spPr>
      </p:pic>
      <p:cxnSp>
        <p:nvCxnSpPr>
          <p:cNvPr id="134" name="Düz Bağlayıcı 133"/>
          <p:cNvCxnSpPr/>
          <p:nvPr/>
        </p:nvCxnSpPr>
        <p:spPr>
          <a:xfrm flipV="1">
            <a:off x="5610286" y="2052975"/>
            <a:ext cx="0" cy="4212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15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Fotoğrafın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11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834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4797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65"/>
          <a:stretch/>
        </p:blipFill>
        <p:spPr>
          <a:xfrm>
            <a:off x="858050" y="4687261"/>
            <a:ext cx="3335259" cy="1496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2062"/>
          <a:stretch/>
        </p:blipFill>
        <p:spPr>
          <a:xfrm>
            <a:off x="5368577" y="3112655"/>
            <a:ext cx="6381841" cy="307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Düz Ok Bağlayıcısı 30"/>
          <p:cNvCxnSpPr>
            <a:stCxn id="7" idx="2"/>
            <a:endCxn id="8" idx="0"/>
          </p:cNvCxnSpPr>
          <p:nvPr/>
        </p:nvCxnSpPr>
        <p:spPr>
          <a:xfrm>
            <a:off x="1339001" y="2752436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/>
          <p:cNvCxnSpPr>
            <a:stCxn id="8" idx="2"/>
          </p:cNvCxnSpPr>
          <p:nvPr/>
        </p:nvCxnSpPr>
        <p:spPr>
          <a:xfrm>
            <a:off x="1339001" y="4216399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/>
          <p:cNvCxnSpPr>
            <a:stCxn id="9" idx="3"/>
          </p:cNvCxnSpPr>
          <p:nvPr/>
        </p:nvCxnSpPr>
        <p:spPr>
          <a:xfrm flipV="1">
            <a:off x="4193309" y="5431466"/>
            <a:ext cx="1001602" cy="4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etin kutusu 35"/>
          <p:cNvSpPr txBox="1"/>
          <p:nvPr/>
        </p:nvSpPr>
        <p:spPr>
          <a:xfrm>
            <a:off x="1911925" y="2066969"/>
            <a:ext cx="89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32x32 </a:t>
            </a:r>
            <a:r>
              <a:rPr lang="en-US" err="1" smtClean="0"/>
              <a:t>piksellik</a:t>
            </a:r>
            <a:r>
              <a:rPr lang="en-US" smtClean="0"/>
              <a:t> </a:t>
            </a:r>
            <a:r>
              <a:rPr lang="en-US" err="1" smtClean="0"/>
              <a:t>renkli</a:t>
            </a:r>
            <a:r>
              <a:rPr lang="en-US" smtClean="0"/>
              <a:t> </a:t>
            </a:r>
            <a:r>
              <a:rPr lang="en-US" err="1" smtClean="0"/>
              <a:t>olan</a:t>
            </a:r>
            <a:r>
              <a:rPr lang="en-US" smtClean="0"/>
              <a:t> </a:t>
            </a:r>
            <a:r>
              <a:rPr lang="en-US" err="1" smtClean="0"/>
              <a:t>fotoğrafa</a:t>
            </a:r>
            <a:r>
              <a:rPr lang="en-US" smtClean="0"/>
              <a:t> </a:t>
            </a:r>
            <a:r>
              <a:rPr lang="en-US" err="1" smtClean="0"/>
              <a:t>ön</a:t>
            </a:r>
            <a:r>
              <a:rPr lang="en-US" smtClean="0"/>
              <a:t> </a:t>
            </a:r>
            <a:r>
              <a:rPr lang="en-US" err="1" smtClean="0"/>
              <a:t>işlemler</a:t>
            </a:r>
            <a:r>
              <a:rPr lang="en-US" smtClean="0"/>
              <a:t>(</a:t>
            </a:r>
            <a:r>
              <a:rPr lang="en-US" err="1" smtClean="0"/>
              <a:t>gürültü</a:t>
            </a:r>
            <a:r>
              <a:rPr lang="en-US" smtClean="0"/>
              <a:t> </a:t>
            </a:r>
            <a:r>
              <a:rPr lang="en-US" err="1" smtClean="0"/>
              <a:t>azaltma</a:t>
            </a:r>
            <a:r>
              <a:rPr lang="en-US" smtClean="0"/>
              <a:t> </a:t>
            </a:r>
            <a:r>
              <a:rPr lang="en-US" err="1" smtClean="0"/>
              <a:t>ve</a:t>
            </a:r>
            <a:r>
              <a:rPr lang="en-US" smtClean="0"/>
              <a:t> </a:t>
            </a:r>
            <a:r>
              <a:rPr lang="en-US" err="1" smtClean="0"/>
              <a:t>filtreler</a:t>
            </a:r>
            <a:r>
              <a:rPr lang="en-US" smtClean="0"/>
              <a:t>) </a:t>
            </a:r>
            <a:r>
              <a:rPr lang="en-US" err="1" smtClean="0"/>
              <a:t>uygulanır</a:t>
            </a:r>
            <a:r>
              <a:rPr lang="en-US" smtClean="0"/>
              <a:t>.</a:t>
            </a:r>
            <a:endParaRPr lang="tr-TR"/>
          </a:p>
        </p:txBody>
      </p:sp>
      <p:sp>
        <p:nvSpPr>
          <p:cNvPr id="37" name="Metin kutusu 36"/>
          <p:cNvSpPr txBox="1"/>
          <p:nvPr/>
        </p:nvSpPr>
        <p:spPr>
          <a:xfrm>
            <a:off x="1911925" y="3102078"/>
            <a:ext cx="328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Fotoğrafın</a:t>
            </a:r>
            <a:r>
              <a:rPr lang="en-US" smtClean="0"/>
              <a:t> </a:t>
            </a:r>
            <a:r>
              <a:rPr lang="en-US" err="1" smtClean="0"/>
              <a:t>renk</a:t>
            </a:r>
            <a:r>
              <a:rPr lang="en-US" smtClean="0"/>
              <a:t> </a:t>
            </a:r>
            <a:r>
              <a:rPr lang="en-US" err="1" smtClean="0"/>
              <a:t>seviyesi</a:t>
            </a:r>
            <a:r>
              <a:rPr lang="en-US" smtClean="0"/>
              <a:t> </a:t>
            </a:r>
          </a:p>
          <a:p>
            <a:r>
              <a:rPr lang="en-US" err="1" smtClean="0"/>
              <a:t>siyah-beyaz</a:t>
            </a:r>
            <a:r>
              <a:rPr lang="en-US" smtClean="0"/>
              <a:t> </a:t>
            </a:r>
            <a:r>
              <a:rPr lang="en-US" err="1" smtClean="0"/>
              <a:t>olarak</a:t>
            </a:r>
            <a:r>
              <a:rPr lang="en-US" smtClean="0"/>
              <a:t> </a:t>
            </a:r>
            <a:r>
              <a:rPr lang="en-US" err="1" smtClean="0"/>
              <a:t>sıkıştırılır</a:t>
            </a:r>
            <a:r>
              <a:rPr lang="en-US" smtClean="0"/>
              <a:t>. </a:t>
            </a:r>
            <a:r>
              <a:rPr lang="en-US" err="1" smtClean="0"/>
              <a:t>Fotoğraf</a:t>
            </a:r>
            <a:r>
              <a:rPr lang="en-US" smtClean="0"/>
              <a:t> </a:t>
            </a:r>
            <a:r>
              <a:rPr lang="en-US" err="1" smtClean="0"/>
              <a:t>bilgisi</a:t>
            </a:r>
            <a:r>
              <a:rPr lang="en-US" smtClean="0"/>
              <a:t> </a:t>
            </a:r>
            <a:r>
              <a:rPr lang="en-US" err="1" smtClean="0"/>
              <a:t>çok</a:t>
            </a:r>
            <a:r>
              <a:rPr lang="en-US" smtClean="0"/>
              <a:t> </a:t>
            </a:r>
            <a:r>
              <a:rPr lang="en-US" err="1" smtClean="0"/>
              <a:t>boyutlu</a:t>
            </a:r>
            <a:r>
              <a:rPr lang="en-US" smtClean="0"/>
              <a:t> </a:t>
            </a:r>
            <a:r>
              <a:rPr lang="en-US" err="1" smtClean="0"/>
              <a:t>bir</a:t>
            </a:r>
            <a:r>
              <a:rPr lang="en-US" smtClean="0"/>
              <a:t> </a:t>
            </a:r>
            <a:r>
              <a:rPr lang="en-US" err="1" smtClean="0"/>
              <a:t>matrise</a:t>
            </a:r>
            <a:r>
              <a:rPr lang="en-US" smtClean="0"/>
              <a:t> </a:t>
            </a:r>
            <a:r>
              <a:rPr lang="en-US" err="1" smtClean="0"/>
              <a:t>aktarılır</a:t>
            </a:r>
            <a:r>
              <a:rPr lang="en-US" smtClean="0"/>
              <a:t>.</a:t>
            </a:r>
          </a:p>
        </p:txBody>
      </p:sp>
      <p:sp>
        <p:nvSpPr>
          <p:cNvPr id="39" name="Metin kutusu 38"/>
          <p:cNvSpPr txBox="1"/>
          <p:nvPr/>
        </p:nvSpPr>
        <p:spPr>
          <a:xfrm>
            <a:off x="6267049" y="2743323"/>
            <a:ext cx="45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Fotoğrafın</a:t>
            </a:r>
            <a:r>
              <a:rPr lang="en-US" smtClean="0"/>
              <a:t> </a:t>
            </a:r>
            <a:r>
              <a:rPr lang="en-US" err="1" smtClean="0"/>
              <a:t>matris</a:t>
            </a:r>
            <a:r>
              <a:rPr lang="en-US" smtClean="0"/>
              <a:t> </a:t>
            </a:r>
            <a:r>
              <a:rPr lang="en-US" err="1" smtClean="0"/>
              <a:t>olarak</a:t>
            </a:r>
            <a:r>
              <a:rPr lang="en-US" smtClean="0"/>
              <a:t> </a:t>
            </a:r>
            <a:r>
              <a:rPr lang="en-US" err="1" smtClean="0"/>
              <a:t>kayıtlı</a:t>
            </a:r>
            <a:r>
              <a:rPr lang="en-US" smtClean="0"/>
              <a:t> </a:t>
            </a:r>
            <a:r>
              <a:rPr lang="en-US" err="1" smtClean="0"/>
              <a:t>hali</a:t>
            </a:r>
            <a:r>
              <a:rPr lang="en-US" smtClean="0"/>
              <a:t>. </a:t>
            </a:r>
            <a:r>
              <a:rPr lang="en-US"/>
              <a:t>[</a:t>
            </a:r>
            <a:r>
              <a:rPr lang="en-US" smtClean="0"/>
              <a:t>32x32]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33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matrisinin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6" y="1290152"/>
            <a:ext cx="9672782" cy="4865854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1691641" y="5767368"/>
            <a:ext cx="81508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/>
          </a:p>
          <a:p>
            <a:pPr algn="ctr"/>
            <a:r>
              <a:rPr lang="en-US" sz="2000" err="1"/>
              <a:t>Siyah</a:t>
            </a:r>
            <a:r>
              <a:rPr lang="en-US" sz="2000"/>
              <a:t>(0) </a:t>
            </a:r>
            <a:r>
              <a:rPr lang="en-US" sz="2000" err="1"/>
              <a:t>ve</a:t>
            </a:r>
            <a:r>
              <a:rPr lang="en-US" sz="2000"/>
              <a:t> </a:t>
            </a:r>
            <a:r>
              <a:rPr lang="en-US" sz="2000" err="1" smtClean="0"/>
              <a:t>beyaz</a:t>
            </a:r>
            <a:r>
              <a:rPr lang="en-US" sz="2000" smtClean="0"/>
              <a:t>(255)  </a:t>
            </a:r>
            <a:r>
              <a:rPr lang="en-US" sz="2000" err="1" smtClean="0"/>
              <a:t>renk</a:t>
            </a:r>
            <a:r>
              <a:rPr lang="en-US" sz="2000" smtClean="0"/>
              <a:t> </a:t>
            </a:r>
            <a:r>
              <a:rPr lang="en-US" sz="2000" err="1"/>
              <a:t>kodu</a:t>
            </a:r>
            <a:r>
              <a:rPr lang="en-US" sz="2000"/>
              <a:t> </a:t>
            </a:r>
            <a:r>
              <a:rPr lang="en-US" sz="2000" err="1"/>
              <a:t>ile</a:t>
            </a:r>
            <a:r>
              <a:rPr lang="en-US" sz="2000"/>
              <a:t> </a:t>
            </a:r>
            <a:r>
              <a:rPr lang="en-US" sz="2000" err="1" smtClean="0"/>
              <a:t>kaydedilmiş</a:t>
            </a:r>
            <a:r>
              <a:rPr lang="en-US" sz="2000" smtClean="0"/>
              <a:t> </a:t>
            </a:r>
            <a:r>
              <a:rPr lang="en-US" sz="2000" err="1" smtClean="0"/>
              <a:t>çok</a:t>
            </a:r>
            <a:r>
              <a:rPr lang="en-US" sz="2000" smtClean="0"/>
              <a:t> </a:t>
            </a:r>
            <a:r>
              <a:rPr lang="en-US" sz="2000" err="1"/>
              <a:t>boyutlu</a:t>
            </a:r>
            <a:r>
              <a:rPr lang="en-US" sz="2000"/>
              <a:t> </a:t>
            </a:r>
            <a:r>
              <a:rPr lang="en-US" sz="2000" err="1" smtClean="0"/>
              <a:t>matris</a:t>
            </a:r>
            <a:r>
              <a:rPr lang="en-US" sz="2000" smtClean="0"/>
              <a:t>.</a:t>
            </a:r>
            <a:endParaRPr lang="en-US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378182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tespit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21" y="1860648"/>
            <a:ext cx="8649979" cy="4351338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13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8" y="2062880"/>
            <a:ext cx="1342145" cy="134214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811401" y="1860648"/>
            <a:ext cx="1699517" cy="174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339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14</a:t>
            </a:fld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1418691" y="5272184"/>
            <a:ext cx="977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 smtClean="0"/>
              <a:t>Etiketli</a:t>
            </a:r>
            <a:r>
              <a:rPr lang="en-US" sz="2400" smtClean="0"/>
              <a:t> </a:t>
            </a:r>
            <a:r>
              <a:rPr lang="en-US" sz="2400" err="1" smtClean="0"/>
              <a:t>olan</a:t>
            </a:r>
            <a:r>
              <a:rPr lang="en-US" sz="2400" smtClean="0"/>
              <a:t> </a:t>
            </a:r>
            <a:r>
              <a:rPr lang="en-US" sz="2400" err="1" smtClean="0"/>
              <a:t>ve</a:t>
            </a:r>
            <a:r>
              <a:rPr lang="en-US" sz="2400" smtClean="0"/>
              <a:t> </a:t>
            </a:r>
            <a:r>
              <a:rPr lang="en-US" sz="2400" err="1" smtClean="0"/>
              <a:t>aynı</a:t>
            </a:r>
            <a:r>
              <a:rPr lang="en-US" sz="2400" smtClean="0"/>
              <a:t> </a:t>
            </a:r>
            <a:r>
              <a:rPr lang="en-US" sz="2400" err="1" smtClean="0"/>
              <a:t>boyuta</a:t>
            </a:r>
            <a:r>
              <a:rPr lang="en-US" sz="2400" smtClean="0"/>
              <a:t> </a:t>
            </a:r>
            <a:r>
              <a:rPr lang="en-US" sz="2400" err="1" smtClean="0"/>
              <a:t>indirgenen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 smtClean="0"/>
              <a:t> </a:t>
            </a:r>
            <a:r>
              <a:rPr lang="en-US" sz="2400" err="1" smtClean="0"/>
              <a:t>matrisleri</a:t>
            </a:r>
            <a:r>
              <a:rPr lang="en-US" sz="2400" smtClean="0"/>
              <a:t> </a:t>
            </a:r>
            <a:r>
              <a:rPr lang="en-US" sz="2400" err="1" smtClean="0"/>
              <a:t>ile</a:t>
            </a:r>
            <a:r>
              <a:rPr lang="en-US" sz="2400" smtClean="0"/>
              <a:t> soldaki </a:t>
            </a:r>
          </a:p>
          <a:p>
            <a:r>
              <a:rPr lang="en-US" sz="2400" smtClean="0"/>
              <a:t>matris </a:t>
            </a:r>
            <a:r>
              <a:rPr lang="en-US" sz="2400" err="1" smtClean="0"/>
              <a:t>kıyaslanır</a:t>
            </a:r>
            <a:r>
              <a:rPr lang="en-US" sz="2400" smtClean="0"/>
              <a:t>. </a:t>
            </a:r>
            <a:r>
              <a:rPr lang="en-US" sz="2400" err="1" smtClean="0"/>
              <a:t>Benzerlik</a:t>
            </a:r>
            <a:r>
              <a:rPr lang="en-US" sz="2400" smtClean="0"/>
              <a:t> </a:t>
            </a:r>
            <a:r>
              <a:rPr lang="en-US" sz="2400" err="1" smtClean="0"/>
              <a:t>oranı</a:t>
            </a:r>
            <a:r>
              <a:rPr lang="en-US" sz="2400" smtClean="0"/>
              <a:t> </a:t>
            </a:r>
            <a:r>
              <a:rPr lang="en-US" sz="2400" err="1" smtClean="0"/>
              <a:t>yüksek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/>
              <a:t> </a:t>
            </a:r>
            <a:r>
              <a:rPr lang="en-US" sz="2400" err="1" smtClean="0"/>
              <a:t>çıktı</a:t>
            </a:r>
            <a:r>
              <a:rPr lang="en-US" sz="2400" smtClean="0"/>
              <a:t> </a:t>
            </a:r>
            <a:r>
              <a:rPr lang="en-US" sz="2400" err="1" smtClean="0"/>
              <a:t>olarak</a:t>
            </a:r>
            <a:r>
              <a:rPr lang="en-US" sz="2400" smtClean="0"/>
              <a:t> </a:t>
            </a:r>
            <a:r>
              <a:rPr lang="en-US" sz="2400" err="1" smtClean="0"/>
              <a:t>kaydedilir</a:t>
            </a:r>
            <a:r>
              <a:rPr lang="en-US" sz="2400" smtClean="0"/>
              <a:t>. </a:t>
            </a:r>
            <a:endParaRPr lang="tr-TR" sz="240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91" y="2209070"/>
            <a:ext cx="9282162" cy="3063114"/>
          </a:xfrm>
        </p:spPr>
      </p:pic>
      <p:sp>
        <p:nvSpPr>
          <p:cNvPr id="8" name="Metin kutusu 7"/>
          <p:cNvSpPr txBox="1"/>
          <p:nvPr/>
        </p:nvSpPr>
        <p:spPr>
          <a:xfrm>
            <a:off x="1528869" y="2641941"/>
            <a:ext cx="376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 smtClean="0"/>
              <a:t>Kaynak</a:t>
            </a:r>
            <a:r>
              <a:rPr lang="en-US" sz="2000" smtClean="0"/>
              <a:t> </a:t>
            </a:r>
            <a:r>
              <a:rPr lang="en-US" sz="2000" err="1" smtClean="0"/>
              <a:t>fotoğraftaki</a:t>
            </a:r>
            <a:r>
              <a:rPr lang="en-US" sz="2000" smtClean="0"/>
              <a:t> </a:t>
            </a:r>
            <a:r>
              <a:rPr lang="en-US" sz="2000" err="1" smtClean="0"/>
              <a:t>karakter</a:t>
            </a:r>
            <a:r>
              <a:rPr lang="en-US" sz="2000" smtClean="0"/>
              <a:t> </a:t>
            </a:r>
            <a:r>
              <a:rPr lang="en-US" sz="2000" err="1" smtClean="0"/>
              <a:t>alanı</a:t>
            </a:r>
            <a:endParaRPr lang="tr-TR" sz="2000"/>
          </a:p>
        </p:txBody>
      </p:sp>
      <p:sp>
        <p:nvSpPr>
          <p:cNvPr id="9" name="Metin kutusu 8"/>
          <p:cNvSpPr txBox="1"/>
          <p:nvPr/>
        </p:nvSpPr>
        <p:spPr>
          <a:xfrm>
            <a:off x="5291191" y="1833797"/>
            <a:ext cx="522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 smtClean="0"/>
              <a:t>Etiketli</a:t>
            </a:r>
            <a:r>
              <a:rPr lang="en-US" sz="2400" smtClean="0"/>
              <a:t> </a:t>
            </a:r>
            <a:r>
              <a:rPr lang="en-US" sz="2400" err="1" smtClean="0"/>
              <a:t>olan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 smtClean="0"/>
              <a:t> </a:t>
            </a:r>
            <a:r>
              <a:rPr lang="en-US" sz="2400" err="1" smtClean="0"/>
              <a:t>setindeki</a:t>
            </a:r>
            <a:r>
              <a:rPr lang="en-US" sz="2400" smtClean="0"/>
              <a:t> </a:t>
            </a:r>
            <a:r>
              <a:rPr lang="en-US" sz="2400" err="1" smtClean="0"/>
              <a:t>bir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726007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15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"/>
          <a:stretch/>
        </p:blipFill>
        <p:spPr>
          <a:xfrm>
            <a:off x="5948737" y="1690688"/>
            <a:ext cx="5045045" cy="3559406"/>
          </a:xfrm>
          <a:prstGeom prst="rect">
            <a:avLst/>
          </a:prstGeom>
        </p:spPr>
      </p:pic>
      <p:pic>
        <p:nvPicPr>
          <p:cNvPr id="7" name="İçerik Yer Tutucusu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8" y="1690688"/>
            <a:ext cx="4182445" cy="354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etin kutusu 2"/>
          <p:cNvSpPr txBox="1"/>
          <p:nvPr/>
        </p:nvSpPr>
        <p:spPr>
          <a:xfrm>
            <a:off x="838201" y="5502432"/>
            <a:ext cx="10155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 smtClean="0"/>
              <a:t>Karakter</a:t>
            </a:r>
            <a:r>
              <a:rPr lang="en-US" sz="2800" smtClean="0"/>
              <a:t> </a:t>
            </a:r>
            <a:r>
              <a:rPr lang="en-US" sz="2800" err="1" smtClean="0"/>
              <a:t>tanımlama</a:t>
            </a:r>
            <a:r>
              <a:rPr lang="en-US" sz="2800" smtClean="0"/>
              <a:t> işlemi, </a:t>
            </a:r>
            <a:r>
              <a:rPr lang="en-US" sz="2800" err="1" smtClean="0"/>
              <a:t>tespit</a:t>
            </a:r>
            <a:r>
              <a:rPr lang="en-US" sz="2800" smtClean="0"/>
              <a:t> </a:t>
            </a:r>
            <a:r>
              <a:rPr lang="en-US" sz="2800" err="1" smtClean="0"/>
              <a:t>edilen</a:t>
            </a:r>
            <a:r>
              <a:rPr lang="en-US" sz="2800" smtClean="0"/>
              <a:t> her </a:t>
            </a:r>
            <a:r>
              <a:rPr lang="en-US" sz="2800" err="1" smtClean="0"/>
              <a:t>alan</a:t>
            </a:r>
            <a:r>
              <a:rPr lang="en-US" sz="2800" smtClean="0"/>
              <a:t> için</a:t>
            </a:r>
            <a:r>
              <a:rPr lang="en-US" sz="2800"/>
              <a:t> </a:t>
            </a:r>
            <a:r>
              <a:rPr lang="en-US" sz="2800" smtClean="0"/>
              <a:t>etiketli </a:t>
            </a:r>
            <a:r>
              <a:rPr lang="en-US" sz="2800"/>
              <a:t>bütün</a:t>
            </a:r>
            <a:r>
              <a:rPr lang="en-US" sz="2800" smtClean="0"/>
              <a:t> </a:t>
            </a:r>
          </a:p>
          <a:p>
            <a:r>
              <a:rPr lang="en-US" sz="2800" err="1" smtClean="0"/>
              <a:t>karakter</a:t>
            </a:r>
            <a:r>
              <a:rPr lang="en-US" sz="2800" smtClean="0"/>
              <a:t> </a:t>
            </a:r>
            <a:r>
              <a:rPr lang="en-US" sz="2800" err="1" smtClean="0"/>
              <a:t>matrisinin</a:t>
            </a:r>
            <a:r>
              <a:rPr lang="en-US" sz="2800"/>
              <a:t> </a:t>
            </a:r>
            <a:r>
              <a:rPr lang="en-US" sz="2800" err="1" smtClean="0"/>
              <a:t>kıyaslanmasıyla</a:t>
            </a:r>
            <a:r>
              <a:rPr lang="en-US" sz="2800" smtClean="0"/>
              <a:t> </a:t>
            </a:r>
            <a:r>
              <a:rPr lang="en-US" sz="2800" err="1" smtClean="0"/>
              <a:t>tamamlanır</a:t>
            </a:r>
            <a:r>
              <a:rPr lang="en-US" sz="2800" smtClean="0"/>
              <a:t>.</a:t>
            </a:r>
            <a:endParaRPr lang="tr-TR" sz="2800"/>
          </a:p>
        </p:txBody>
      </p:sp>
    </p:spTree>
    <p:extLst>
      <p:ext uri="{BB962C8B-B14F-4D97-AF65-F5344CB8AC3E}">
        <p14:creationId xmlns:p14="http://schemas.microsoft.com/office/powerpoint/2010/main" val="3097429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16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36" y="1627166"/>
            <a:ext cx="5964005" cy="36328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>
                <a:latin typeface="BatangChe" panose="02030609000101010101" pitchFamily="49" charset="-127"/>
                <a:ea typeface="BatangChe" panose="02030609000101010101" pitchFamily="49" charset="-127"/>
              </a:rPr>
              <a:t>TESSERACT(</a:t>
            </a:r>
            <a:r>
              <a:rPr lang="en-US" b="1" err="1">
                <a:latin typeface="BatangChe" panose="02030609000101010101" pitchFamily="49" charset="-127"/>
                <a:ea typeface="BatangChe" panose="02030609000101010101" pitchFamily="49" charset="-127"/>
              </a:rPr>
              <a:t>P</a:t>
            </a:r>
            <a:r>
              <a:rPr lang="en-US" b="1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yTESSERACT</a:t>
            </a:r>
            <a:r>
              <a:rPr lang="en-US" b="1" smtClean="0">
                <a:latin typeface="BatangChe" panose="02030609000101010101" pitchFamily="49" charset="-127"/>
                <a:ea typeface="BatangChe" panose="02030609000101010101" pitchFamily="49" charset="-127"/>
              </a:rPr>
              <a:t>)</a:t>
            </a:r>
            <a:endParaRPr lang="tr-TR" b="1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77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17</a:t>
            </a:fld>
            <a:endParaRPr lang="tr-TR"/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838201" y="1842600"/>
            <a:ext cx="10515599" cy="383901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Python </a:t>
            </a:r>
            <a:r>
              <a:rPr lang="en-US" err="1" smtClean="0">
                <a:solidFill>
                  <a:srgbClr val="000000"/>
                </a:solidFill>
              </a:rPr>
              <a:t>programlama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dilinde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Ocr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uygulaması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için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PyTesseract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Tesseract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kütüphanelerinin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projenize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tanıtılmış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olması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gerekir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tr-TR" smtClean="0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 smtClean="0"/>
              <a:t>kütüphane</a:t>
            </a:r>
            <a:r>
              <a:rPr lang="en-US" smtClean="0"/>
              <a:t> </a:t>
            </a:r>
            <a:r>
              <a:rPr lang="en-US" err="1" smtClean="0"/>
              <a:t>kurulum</a:t>
            </a:r>
            <a:r>
              <a:rPr lang="en-US" smtClean="0"/>
              <a:t> </a:t>
            </a:r>
            <a:r>
              <a:rPr lang="en-US" err="1" smtClean="0"/>
              <a:t>dosyasını</a:t>
            </a:r>
            <a:r>
              <a:rPr lang="en-US" smtClean="0"/>
              <a:t> </a:t>
            </a:r>
            <a:r>
              <a:rPr lang="en-US" err="1" smtClean="0"/>
              <a:t>alttaki</a:t>
            </a:r>
            <a:r>
              <a:rPr lang="en-US" smtClean="0"/>
              <a:t> </a:t>
            </a:r>
            <a:r>
              <a:rPr lang="en-US" err="1" smtClean="0"/>
              <a:t>adresten</a:t>
            </a:r>
            <a:r>
              <a:rPr lang="en-US" smtClean="0"/>
              <a:t> </a:t>
            </a:r>
            <a:r>
              <a:rPr lang="en-US" err="1" smtClean="0"/>
              <a:t>bulabilirsiniz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tr-TR" smtClean="0">
                <a:hlinkClick r:id="rId2"/>
              </a:rPr>
              <a:t>https</a:t>
            </a:r>
            <a:r>
              <a:rPr lang="tr-TR">
                <a:hlinkClick r:id="rId2"/>
              </a:rPr>
              <a:t>://digi.bib.uni-mannheim.de/tesseract</a:t>
            </a:r>
            <a:r>
              <a:rPr lang="tr-TR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 smtClean="0"/>
              <a:t>Pytesseract</a:t>
            </a:r>
            <a:r>
              <a:rPr lang="en-US" smtClean="0"/>
              <a:t> </a:t>
            </a:r>
            <a:r>
              <a:rPr lang="en-US" err="1" smtClean="0"/>
              <a:t>kütüphanesini</a:t>
            </a:r>
            <a:r>
              <a:rPr lang="en-US" smtClean="0"/>
              <a:t> IDE </a:t>
            </a:r>
            <a:r>
              <a:rPr lang="en-US" err="1" smtClean="0"/>
              <a:t>üzerinden</a:t>
            </a:r>
            <a:r>
              <a:rPr lang="en-US"/>
              <a:t> </a:t>
            </a:r>
            <a:r>
              <a:rPr lang="en-US" err="1" smtClean="0"/>
              <a:t>projenize</a:t>
            </a:r>
            <a:r>
              <a:rPr lang="en-US" smtClean="0"/>
              <a:t> </a:t>
            </a:r>
            <a:r>
              <a:rPr lang="en-US" err="1" smtClean="0"/>
              <a:t>ekleyebilirsiniz</a:t>
            </a:r>
            <a:r>
              <a:rPr lang="en-US" smtClean="0"/>
              <a:t>.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3263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/>
              <a:t>kütüphane</a:t>
            </a:r>
            <a:r>
              <a:rPr lang="en-US"/>
              <a:t> </a:t>
            </a:r>
            <a:r>
              <a:rPr lang="en-US" err="1" smtClean="0"/>
              <a:t>kurulumunun</a:t>
            </a:r>
            <a:r>
              <a:rPr lang="en-US" smtClean="0"/>
              <a:t> </a:t>
            </a:r>
            <a:r>
              <a:rPr lang="en-US" err="1" smtClean="0"/>
              <a:t>yapıldığı</a:t>
            </a:r>
            <a:r>
              <a:rPr lang="en-US" smtClean="0"/>
              <a:t> </a:t>
            </a:r>
            <a:r>
              <a:rPr lang="en-US" err="1" smtClean="0"/>
              <a:t>klasörün</a:t>
            </a:r>
            <a:r>
              <a:rPr lang="en-US" smtClean="0"/>
              <a:t> </a:t>
            </a:r>
            <a:r>
              <a:rPr lang="en-US" err="1" smtClean="0"/>
              <a:t>dosya</a:t>
            </a:r>
            <a:r>
              <a:rPr lang="en-US" smtClean="0"/>
              <a:t> </a:t>
            </a:r>
            <a:r>
              <a:rPr lang="en-US" err="1" smtClean="0"/>
              <a:t>konumunu</a:t>
            </a:r>
            <a:r>
              <a:rPr lang="en-US" smtClean="0"/>
              <a:t> </a:t>
            </a:r>
            <a:r>
              <a:rPr lang="en-US" err="1" smtClean="0"/>
              <a:t>projemize</a:t>
            </a:r>
            <a:r>
              <a:rPr lang="en-US" smtClean="0"/>
              <a:t> </a:t>
            </a:r>
            <a:r>
              <a:rPr lang="en-US" err="1" smtClean="0"/>
              <a:t>aşağıdaki</a:t>
            </a:r>
            <a:r>
              <a:rPr lang="en-US" smtClean="0"/>
              <a:t> </a:t>
            </a:r>
            <a:r>
              <a:rPr lang="en-US" err="1" smtClean="0"/>
              <a:t>gibi</a:t>
            </a:r>
            <a:r>
              <a:rPr lang="en-US" smtClean="0"/>
              <a:t> </a:t>
            </a:r>
            <a:r>
              <a:rPr lang="en-US" err="1" smtClean="0"/>
              <a:t>ekleriz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 err="1" smtClean="0"/>
              <a:t>Kurulum</a:t>
            </a:r>
            <a:r>
              <a:rPr lang="en-US"/>
              <a:t> </a:t>
            </a:r>
            <a:r>
              <a:rPr lang="en-US" smtClean="0"/>
              <a:t>  C</a:t>
            </a:r>
            <a:r>
              <a:rPr lang="en-US"/>
              <a:t>:\Program </a:t>
            </a:r>
            <a:r>
              <a:rPr lang="en-US" smtClean="0"/>
              <a:t>Files\</a:t>
            </a:r>
            <a:r>
              <a:rPr lang="en-US" err="1" smtClean="0"/>
              <a:t>Tesseract</a:t>
            </a:r>
            <a:r>
              <a:rPr lang="en-US" smtClean="0"/>
              <a:t>-OCR   </a:t>
            </a:r>
            <a:r>
              <a:rPr lang="en-US" err="1" smtClean="0"/>
              <a:t>konumuna</a:t>
            </a:r>
            <a:r>
              <a:rPr lang="en-US" smtClean="0"/>
              <a:t> </a:t>
            </a:r>
            <a:r>
              <a:rPr lang="en-US" err="1" smtClean="0"/>
              <a:t>yapıldıysa</a:t>
            </a: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err="1" smtClean="0"/>
              <a:t>Farklı</a:t>
            </a:r>
            <a:r>
              <a:rPr lang="en-US" smtClean="0"/>
              <a:t> </a:t>
            </a:r>
            <a:r>
              <a:rPr lang="en-US" err="1" smtClean="0"/>
              <a:t>yere</a:t>
            </a:r>
            <a:r>
              <a:rPr lang="en-US" smtClean="0"/>
              <a:t> </a:t>
            </a:r>
            <a:r>
              <a:rPr lang="en-US" err="1" smtClean="0"/>
              <a:t>kurulduysa</a:t>
            </a:r>
            <a:r>
              <a:rPr lang="en-US"/>
              <a:t> </a:t>
            </a:r>
            <a:r>
              <a:rPr lang="en-US" err="1" smtClean="0"/>
              <a:t>ör</a:t>
            </a:r>
            <a:r>
              <a:rPr lang="en-US" smtClean="0"/>
              <a:t>(  						           )</a:t>
            </a:r>
            <a:endParaRPr lang="en-US"/>
          </a:p>
          <a:p>
            <a:pPr marL="0" indent="0">
              <a:buNone/>
            </a:pPr>
            <a:r>
              <a:rPr lang="en-US" err="1"/>
              <a:t>a</a:t>
            </a:r>
            <a:r>
              <a:rPr lang="en-US" err="1" smtClean="0"/>
              <a:t>lttaki</a:t>
            </a:r>
            <a:r>
              <a:rPr lang="en-US" smtClean="0"/>
              <a:t> </a:t>
            </a:r>
            <a:r>
              <a:rPr lang="en-US" err="1" smtClean="0"/>
              <a:t>gibi</a:t>
            </a:r>
            <a:r>
              <a:rPr lang="en-US" smtClean="0"/>
              <a:t> </a:t>
            </a:r>
            <a:r>
              <a:rPr lang="en-US" err="1" smtClean="0"/>
              <a:t>klasör</a:t>
            </a:r>
            <a:r>
              <a:rPr lang="en-US" smtClean="0"/>
              <a:t> </a:t>
            </a:r>
            <a:r>
              <a:rPr lang="en-US" err="1" smtClean="0"/>
              <a:t>tanıtma</a:t>
            </a:r>
            <a:r>
              <a:rPr lang="en-US" smtClean="0"/>
              <a:t> </a:t>
            </a:r>
            <a:r>
              <a:rPr lang="en-US" err="1" smtClean="0"/>
              <a:t>yapılmalıdır</a:t>
            </a:r>
            <a:r>
              <a:rPr lang="en-US" smtClean="0"/>
              <a:t>. 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18</a:t>
            </a:fld>
            <a:endParaRPr lang="tr-TR"/>
          </a:p>
        </p:txBody>
      </p:sp>
      <p:sp>
        <p:nvSpPr>
          <p:cNvPr id="5" name="Unvan 4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t="47722" b="36216"/>
          <a:stretch/>
        </p:blipFill>
        <p:spPr>
          <a:xfrm>
            <a:off x="914358" y="5222701"/>
            <a:ext cx="9883544" cy="688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914358" y="3408826"/>
            <a:ext cx="10161184" cy="33855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pytesseract.pytesseract.tesseract_cmd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tr-TR" sz="1600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</a:t>
            </a:r>
            <a:r>
              <a:rPr lang="tr-TR" sz="1600" b="1" smtClean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tr-TR" sz="1600" b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tr-TR" sz="1600" b="1" smtClean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</a:t>
            </a:r>
            <a:r>
              <a:rPr lang="tr-TR" sz="1600" b="1" err="1" smtClean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</a:t>
            </a:r>
            <a:r>
              <a:rPr lang="tr-TR" sz="1600" b="1" smtClean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-OCR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tesseract'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43124" y="4280252"/>
            <a:ext cx="641810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RCP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AppData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Tesseract-OCR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30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Proje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Kodları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19</a:t>
            </a:fld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32" y="1499290"/>
            <a:ext cx="9883544" cy="42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9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2400" b="1" i="1" smtClean="0">
                <a:solidFill>
                  <a:srgbClr val="0070C0"/>
                </a:solidFill>
              </a:rPr>
              <a:t>Tasarlayan</a:t>
            </a:r>
            <a:r>
              <a:rPr lang="tr-TR" sz="2400" b="1" i="1">
                <a:solidFill>
                  <a:srgbClr val="0070C0"/>
                </a:solidFill>
              </a:rPr>
              <a:t>: </a:t>
            </a:r>
            <a:r>
              <a:rPr lang="tr-TR" sz="2400" b="1" i="1" err="1">
                <a:solidFill>
                  <a:srgbClr val="0070C0"/>
                </a:solidFill>
              </a:rPr>
              <a:t>Guido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van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Rossum</a:t>
            </a:r>
            <a:endParaRPr lang="tr-TR" sz="2400" b="1" i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400" b="1" i="1">
                <a:solidFill>
                  <a:srgbClr val="0070C0"/>
                </a:solidFill>
              </a:rPr>
              <a:t>Hizmete girdiği tarih: 1991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/>
              <a:t>Python, </a:t>
            </a:r>
            <a:r>
              <a:rPr lang="en-US" err="1"/>
              <a:t>nesne</a:t>
            </a:r>
            <a:r>
              <a:rPr lang="en-US"/>
              <a:t> </a:t>
            </a:r>
            <a:r>
              <a:rPr lang="en-US" err="1"/>
              <a:t>yönelimli</a:t>
            </a:r>
            <a:r>
              <a:rPr lang="en-US"/>
              <a:t>, </a:t>
            </a:r>
            <a:r>
              <a:rPr lang="en-US" err="1"/>
              <a:t>yorumlamalı</a:t>
            </a:r>
            <a:r>
              <a:rPr lang="en-US"/>
              <a:t>, </a:t>
            </a:r>
            <a:r>
              <a:rPr lang="en-US" err="1"/>
              <a:t>birimsel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etikileşimli</a:t>
            </a:r>
            <a:r>
              <a:rPr lang="en-US"/>
              <a:t> </a:t>
            </a:r>
            <a:r>
              <a:rPr lang="en-US" err="1"/>
              <a:t>yüksek</a:t>
            </a:r>
            <a:r>
              <a:rPr lang="en-US"/>
              <a:t> </a:t>
            </a:r>
            <a:r>
              <a:rPr lang="en-US" err="1"/>
              <a:t>seviyeli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programlama</a:t>
            </a:r>
            <a:r>
              <a:rPr lang="en-US"/>
              <a:t> </a:t>
            </a:r>
            <a:r>
              <a:rPr lang="en-US" err="1"/>
              <a:t>dilidir</a:t>
            </a:r>
            <a:r>
              <a:rPr lang="en-US"/>
              <a:t>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tr-TR" err="1" smtClean="0"/>
              <a:t>Python</a:t>
            </a:r>
            <a:r>
              <a:rPr lang="en-US" smtClean="0"/>
              <a:t> </a:t>
            </a:r>
            <a:r>
              <a:rPr lang="en-US" err="1" smtClean="0"/>
              <a:t>uyumlu</a:t>
            </a:r>
            <a:r>
              <a:rPr lang="en-US" smtClean="0"/>
              <a:t> </a:t>
            </a:r>
            <a:r>
              <a:rPr lang="tr-TR" err="1" smtClean="0"/>
              <a:t>platfor</a:t>
            </a:r>
            <a:r>
              <a:rPr lang="en-US" err="1" smtClean="0"/>
              <a:t>mlar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tr-TR" smtClean="0"/>
              <a:t>Windows,</a:t>
            </a:r>
            <a:r>
              <a:rPr lang="en-US" smtClean="0"/>
              <a:t> </a:t>
            </a:r>
            <a:r>
              <a:rPr lang="tr-TR" smtClean="0"/>
              <a:t>Linux</a:t>
            </a:r>
            <a:r>
              <a:rPr lang="en-US" smtClean="0"/>
              <a:t> </a:t>
            </a:r>
            <a:r>
              <a:rPr lang="tr-TR" smtClean="0"/>
              <a:t>,Unix,</a:t>
            </a:r>
            <a:r>
              <a:rPr lang="en-US" smtClean="0"/>
              <a:t> </a:t>
            </a:r>
            <a:r>
              <a:rPr lang="tr-TR" smtClean="0"/>
              <a:t>Mac,</a:t>
            </a:r>
            <a:r>
              <a:rPr lang="en-US" smtClean="0"/>
              <a:t> </a:t>
            </a:r>
            <a:r>
              <a:rPr lang="tr-TR" err="1" smtClean="0"/>
              <a:t>Symbian</a:t>
            </a:r>
            <a:r>
              <a:rPr lang="tr-TR" smtClean="0"/>
              <a:t> </a:t>
            </a:r>
            <a:r>
              <a:rPr lang="tr-TR"/>
              <a:t>ve </a:t>
            </a:r>
            <a:r>
              <a:rPr lang="tr-TR" smtClean="0"/>
              <a:t>dahası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tr-TR" b="1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004" y="4748959"/>
            <a:ext cx="1406392" cy="178995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73" y="1984820"/>
            <a:ext cx="3000527" cy="2530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451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20</a:t>
            </a:fld>
            <a:endParaRPr lang="tr-TR"/>
          </a:p>
        </p:txBody>
      </p:sp>
      <p:sp>
        <p:nvSpPr>
          <p:cNvPr id="5" name="Metin kutusu 4"/>
          <p:cNvSpPr txBox="1"/>
          <p:nvPr/>
        </p:nvSpPr>
        <p:spPr>
          <a:xfrm>
            <a:off x="5144513" y="1634268"/>
            <a:ext cx="600935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C:\Users\RCP\AppData\Local\Programs\Python\Python37-32\python.exe C:/Users/RCP/Desktop/tesseract_ocr/tesseract.py</a:t>
            </a:r>
          </a:p>
          <a:p>
            <a:r>
              <a:rPr lang="en-US" sz="1400"/>
              <a:t>Rivers of whitespace can form</a:t>
            </a:r>
          </a:p>
          <a:p>
            <a:r>
              <a:rPr lang="en-US" sz="1400"/>
              <a:t>when spaces are aligned</a:t>
            </a:r>
          </a:p>
          <a:p>
            <a:r>
              <a:rPr lang="en-US" sz="1400"/>
              <a:t>across, several lines.</a:t>
            </a:r>
          </a:p>
          <a:p>
            <a:r>
              <a:rPr lang="en-US" sz="1400"/>
              <a:t>Naturally, enlarged spacing</a:t>
            </a:r>
          </a:p>
          <a:p>
            <a:r>
              <a:rPr lang="en-US" sz="1400"/>
              <a:t>increases chances of these</a:t>
            </a:r>
          </a:p>
          <a:p>
            <a:r>
              <a:rPr lang="en-US" sz="1400"/>
              <a:t>alignments. Traditional</a:t>
            </a:r>
          </a:p>
          <a:p>
            <a:r>
              <a:rPr lang="en-US" sz="1400"/>
              <a:t>methods could add space</a:t>
            </a:r>
          </a:p>
          <a:p>
            <a:r>
              <a:rPr lang="en-US" sz="1400"/>
              <a:t>between letters, which made</a:t>
            </a:r>
          </a:p>
          <a:p>
            <a:r>
              <a:rPr lang="en-US" sz="1400"/>
              <a:t>spacing between _ words</a:t>
            </a:r>
          </a:p>
          <a:p>
            <a:r>
              <a:rPr lang="en-US" sz="1400"/>
              <a:t>smaller generally and less</a:t>
            </a:r>
          </a:p>
          <a:p>
            <a:r>
              <a:rPr lang="en-US" sz="1400"/>
              <a:t>likely to line up and create</a:t>
            </a:r>
          </a:p>
          <a:p>
            <a:r>
              <a:rPr lang="en-US" sz="1400"/>
              <a:t>rivers. The Linotype couldn’t</a:t>
            </a:r>
          </a:p>
          <a:p>
            <a:r>
              <a:rPr lang="en-US" sz="1400"/>
              <a:t>add space between letters.</a:t>
            </a:r>
          </a:p>
          <a:p>
            <a:r>
              <a:rPr lang="en-US" sz="1400"/>
              <a:t>This resulted in much larger</a:t>
            </a:r>
          </a:p>
          <a:p>
            <a:r>
              <a:rPr lang="en-US" sz="1400"/>
              <a:t>aces, and created more</a:t>
            </a:r>
          </a:p>
          <a:p>
            <a:r>
              <a:rPr lang="en-US" sz="1400"/>
              <a:t>rivers.</a:t>
            </a:r>
            <a:endParaRPr lang="tr-TR" sz="1400"/>
          </a:p>
        </p:txBody>
      </p:sp>
      <p:sp>
        <p:nvSpPr>
          <p:cNvPr id="6" name="Metin kutusu 5"/>
          <p:cNvSpPr txBox="1"/>
          <p:nvPr/>
        </p:nvSpPr>
        <p:spPr>
          <a:xfrm>
            <a:off x="2188778" y="5681717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img.jpg </a:t>
            </a:r>
            <a:r>
              <a:rPr lang="en-US" err="1" smtClean="0"/>
              <a:t>fotoğrafı</a:t>
            </a:r>
            <a:endParaRPr lang="tr-TR"/>
          </a:p>
        </p:txBody>
      </p:sp>
      <p:sp>
        <p:nvSpPr>
          <p:cNvPr id="9" name="Metin kutusu 8"/>
          <p:cNvSpPr txBox="1"/>
          <p:nvPr/>
        </p:nvSpPr>
        <p:spPr>
          <a:xfrm>
            <a:off x="7596612" y="5686911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Konsol</a:t>
            </a:r>
            <a:r>
              <a:rPr lang="en-US" smtClean="0"/>
              <a:t> </a:t>
            </a:r>
            <a:r>
              <a:rPr lang="en-US" err="1" smtClean="0"/>
              <a:t>çıktısı</a:t>
            </a:r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98" y="1634268"/>
            <a:ext cx="2775718" cy="386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774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21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tr-TR"/>
          </a:p>
        </p:txBody>
      </p:sp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smtClean="0">
                <a:solidFill>
                  <a:srgbClr val="00206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O1C9R</a:t>
            </a:r>
            <a:endParaRPr lang="tr-TR" b="1">
              <a:solidFill>
                <a:srgbClr val="002060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99" y="1824252"/>
            <a:ext cx="3579955" cy="35799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83658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- Özet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67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smtClean="0">
                <a:solidFill>
                  <a:srgbClr val="000000"/>
                </a:solidFill>
              </a:rPr>
              <a:t>önceden </a:t>
            </a:r>
            <a:r>
              <a:rPr lang="en-US" err="1" smtClean="0">
                <a:solidFill>
                  <a:srgbClr val="000000"/>
                </a:solidFill>
              </a:rPr>
              <a:t>etiketli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kayıtlı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fotoğraflarını</a:t>
            </a:r>
            <a:r>
              <a:rPr lang="en-US" smtClean="0">
                <a:solidFill>
                  <a:srgbClr val="000000"/>
                </a:solidFill>
              </a:rPr>
              <a:t>, </a:t>
            </a: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ocr için </a:t>
            </a:r>
            <a:r>
              <a:rPr lang="en-US" smtClean="0">
                <a:solidFill>
                  <a:srgbClr val="000000"/>
                </a:solidFill>
              </a:rPr>
              <a:t>programa </a:t>
            </a:r>
            <a:r>
              <a:rPr lang="en-US" err="1" smtClean="0">
                <a:solidFill>
                  <a:srgbClr val="000000"/>
                </a:solidFill>
              </a:rPr>
              <a:t>verilen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içerisindeki</a:t>
            </a:r>
            <a:r>
              <a:rPr lang="en-US" smtClean="0">
                <a:solidFill>
                  <a:srgbClr val="000000"/>
                </a:solidFill>
              </a:rPr>
              <a:t> her </a:t>
            </a:r>
            <a:r>
              <a:rPr lang="en-US" err="1" smtClean="0">
                <a:solidFill>
                  <a:srgbClr val="000000"/>
                </a:solidFill>
              </a:rPr>
              <a:t>karakterle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kıyaslar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eşleşme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olduğunda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kıyas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anındaki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etiketi</a:t>
            </a:r>
            <a:r>
              <a:rPr lang="en-US" err="1" smtClean="0">
                <a:solidFill>
                  <a:srgbClr val="000000"/>
                </a:solidFill>
              </a:rPr>
              <a:t>ni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çıktı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vererek</a:t>
            </a:r>
            <a:r>
              <a:rPr lang="en-US" smtClean="0">
                <a:solidFill>
                  <a:srgbClr val="000000"/>
                </a:solidFill>
              </a:rPr>
              <a:t> tanımlamayı gerçekleştirir.</a:t>
            </a: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err="1" smtClean="0">
                <a:solidFill>
                  <a:srgbClr val="000000"/>
                </a:solidFill>
              </a:rPr>
              <a:t>Kıyas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aşamasındaki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başarımın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artması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amacıyla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                                  </a:t>
            </a:r>
            <a:r>
              <a:rPr lang="en-US" err="1" smtClean="0">
                <a:solidFill>
                  <a:srgbClr val="000000"/>
                </a:solidFill>
              </a:rPr>
              <a:t>etiketli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fotoğraflar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binary hale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kaynak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içindeki</a:t>
            </a:r>
            <a:r>
              <a:rPr lang="en-US" smtClean="0">
                <a:solidFill>
                  <a:srgbClr val="000000"/>
                </a:solidFill>
              </a:rPr>
              <a:t>     karakter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alanıyla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aynı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boyuta</a:t>
            </a:r>
            <a:r>
              <a:rPr lang="en-US" smtClean="0">
                <a:solidFill>
                  <a:srgbClr val="000000"/>
                </a:solidFill>
              </a:rPr>
              <a:t> OpenCV yardımıyla getirilir.</a:t>
            </a: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977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– Kıyaslama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9528425" cy="40336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800" err="1" smtClean="0">
                <a:solidFill>
                  <a:srgbClr val="000000"/>
                </a:solidFill>
              </a:rPr>
              <a:t>Etiketli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karakterler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kendilerine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özgü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boyutta</a:t>
            </a:r>
            <a:r>
              <a:rPr lang="en-US" sz="4800" smtClean="0">
                <a:solidFill>
                  <a:srgbClr val="000000"/>
                </a:solidFill>
              </a:rPr>
              <a:t> binary fotoğraf olarak </a:t>
            </a:r>
            <a:r>
              <a:rPr lang="en-US" sz="4800" err="1" smtClean="0">
                <a:solidFill>
                  <a:srgbClr val="000000"/>
                </a:solidFill>
              </a:rPr>
              <a:t>kaydedilir</a:t>
            </a:r>
            <a:r>
              <a:rPr lang="en-US" sz="480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2" y="2094055"/>
            <a:ext cx="9556124" cy="42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3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– Ön İşlemler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10237342" cy="46893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T</a:t>
            </a:r>
            <a:r>
              <a:rPr lang="en-US" smtClean="0">
                <a:solidFill>
                  <a:srgbClr val="000000"/>
                </a:solidFill>
              </a:rPr>
              <a:t>anımlama yapılmadan önce 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gri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seviyeye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dönüştürülür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err="1" smtClean="0">
                <a:solidFill>
                  <a:srgbClr val="000000"/>
                </a:solidFill>
              </a:rPr>
              <a:t>Gri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seviye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ters</a:t>
            </a:r>
            <a:r>
              <a:rPr lang="en-US" smtClean="0">
                <a:solidFill>
                  <a:srgbClr val="000000"/>
                </a:solidFill>
              </a:rPr>
              <a:t> binary hale </a:t>
            </a:r>
            <a:r>
              <a:rPr lang="en-US" err="1" smtClean="0">
                <a:solidFill>
                  <a:srgbClr val="000000"/>
                </a:solidFill>
              </a:rPr>
              <a:t>getirilir</a:t>
            </a:r>
            <a:r>
              <a:rPr lang="en-US" smtClean="0">
                <a:solidFill>
                  <a:srgbClr val="00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Gürültü azaltma filtreleri fotoğrafa uygulanır.</a:t>
            </a:r>
          </a:p>
          <a:p>
            <a:pPr marL="0" indent="0">
              <a:buNone/>
            </a:pPr>
            <a:r>
              <a:rPr lang="en-US" err="1" smtClean="0">
                <a:solidFill>
                  <a:srgbClr val="000000"/>
                </a:solidFill>
              </a:rPr>
              <a:t>Ters</a:t>
            </a:r>
            <a:r>
              <a:rPr lang="en-US" smtClean="0">
                <a:solidFill>
                  <a:srgbClr val="000000"/>
                </a:solidFill>
              </a:rPr>
              <a:t> binary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fotoğraftaki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</a:t>
            </a:r>
            <a:r>
              <a:rPr lang="en-US" smtClean="0">
                <a:solidFill>
                  <a:srgbClr val="000000"/>
                </a:solidFill>
              </a:rPr>
              <a:t> belirginleştirilir (dilation)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karakterleri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komşu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karakterlere</a:t>
            </a:r>
            <a:r>
              <a:rPr lang="en-US" smtClean="0">
                <a:solidFill>
                  <a:srgbClr val="000000"/>
                </a:solidFill>
              </a:rPr>
              <a:t> yayarak satırlar bulunur.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	</a:t>
            </a:r>
            <a:r>
              <a:rPr lang="en-US" err="1" smtClean="0">
                <a:solidFill>
                  <a:srgbClr val="000000"/>
                </a:solidFill>
              </a:rPr>
              <a:t>Kaynak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					       Ters binary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(dilation </a:t>
            </a:r>
            <a:r>
              <a:rPr lang="en-US" err="1" smtClean="0">
                <a:solidFill>
                  <a:srgbClr val="000000"/>
                </a:solidFill>
              </a:rPr>
              <a:t>yapılmış</a:t>
            </a:r>
            <a:r>
              <a:rPr lang="en-US" smtClean="0">
                <a:solidFill>
                  <a:srgbClr val="000000"/>
                </a:solidFill>
              </a:rPr>
              <a:t>)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24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00" y="3399534"/>
            <a:ext cx="6901558" cy="223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7" b="6247"/>
          <a:stretch/>
        </p:blipFill>
        <p:spPr>
          <a:xfrm rot="10800000">
            <a:off x="985935" y="3574607"/>
            <a:ext cx="3859631" cy="130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0545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- Dilation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25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6662711" y="2121738"/>
            <a:ext cx="4691089" cy="178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İçerik Yer Tutucusu 2"/>
          <p:cNvSpPr txBox="1">
            <a:spLocks/>
          </p:cNvSpPr>
          <p:nvPr/>
        </p:nvSpPr>
        <p:spPr>
          <a:xfrm>
            <a:off x="838200" y="1667019"/>
            <a:ext cx="10237342" cy="468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15" name="İçerik Yer Tutucusu 2"/>
          <p:cNvSpPr txBox="1">
            <a:spLocks/>
          </p:cNvSpPr>
          <p:nvPr/>
        </p:nvSpPr>
        <p:spPr>
          <a:xfrm>
            <a:off x="838200" y="1577932"/>
            <a:ext cx="10376471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solidFill>
                  <a:srgbClr val="000000"/>
                </a:solidFill>
              </a:rPr>
              <a:t>							         </a:t>
            </a:r>
            <a:r>
              <a:rPr lang="en-US" err="1" smtClean="0">
                <a:solidFill>
                  <a:srgbClr val="000000"/>
                </a:solidFill>
              </a:rPr>
              <a:t>Satır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bölgeleri</a:t>
            </a:r>
            <a:r>
              <a:rPr lang="en-US" smtClean="0">
                <a:solidFill>
                  <a:srgbClr val="000000"/>
                </a:solidFill>
              </a:rPr>
              <a:t>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 smtClean="0">
                <a:solidFill>
                  <a:srgbClr val="000000"/>
                </a:solidFill>
              </a:rPr>
              <a:t>Karakterlerin</a:t>
            </a:r>
            <a:r>
              <a:rPr lang="en-US" smtClean="0">
                <a:solidFill>
                  <a:srgbClr val="000000"/>
                </a:solidFill>
              </a:rPr>
              <a:t> yanlarındaki </a:t>
            </a:r>
            <a:r>
              <a:rPr lang="en-US" err="1" smtClean="0">
                <a:solidFill>
                  <a:srgbClr val="000000"/>
                </a:solidFill>
              </a:rPr>
              <a:t>karakterlerle</a:t>
            </a:r>
            <a:endParaRPr lang="en-US" smtClean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 smtClean="0">
                <a:solidFill>
                  <a:srgbClr val="000000"/>
                </a:solidFill>
              </a:rPr>
              <a:t>beraber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genişletilmesi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sonucu</a:t>
            </a:r>
            <a:r>
              <a:rPr lang="en-US" smtClean="0">
                <a:solidFill>
                  <a:srgbClr val="000000"/>
                </a:solidFill>
              </a:rPr>
              <a:t> sağdaki 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fotoğraf </a:t>
            </a:r>
            <a:r>
              <a:rPr lang="en-US" smtClean="0">
                <a:solidFill>
                  <a:srgbClr val="000000"/>
                </a:solidFill>
              </a:rPr>
              <a:t>satır </a:t>
            </a:r>
            <a:r>
              <a:rPr lang="en-US" err="1" smtClean="0">
                <a:solidFill>
                  <a:srgbClr val="000000"/>
                </a:solidFill>
              </a:rPr>
              <a:t>kontur</a:t>
            </a:r>
            <a:r>
              <a:rPr lang="en-US" smtClean="0">
                <a:solidFill>
                  <a:srgbClr val="000000"/>
                </a:solidFill>
              </a:rPr>
              <a:t> tespitinde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kullanılacak aşamaya geçer.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Dilation yapılmış fotoğraf binarye 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dönüştürülür ve karakter </a:t>
            </a:r>
            <a:r>
              <a:rPr lang="en-US" err="1" smtClean="0">
                <a:solidFill>
                  <a:srgbClr val="000000"/>
                </a:solidFill>
              </a:rPr>
              <a:t>alanı</a:t>
            </a:r>
            <a:r>
              <a:rPr lang="en-US" smtClean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err="1">
                <a:solidFill>
                  <a:srgbClr val="000000"/>
                </a:solidFill>
              </a:rPr>
              <a:t>t</a:t>
            </a:r>
            <a:r>
              <a:rPr lang="en-US" err="1" smtClean="0">
                <a:solidFill>
                  <a:srgbClr val="000000"/>
                </a:solidFill>
              </a:rPr>
              <a:t>espiti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için </a:t>
            </a:r>
            <a:r>
              <a:rPr lang="en-US" smtClean="0">
                <a:solidFill>
                  <a:srgbClr val="000000"/>
                </a:solidFill>
              </a:rPr>
              <a:t>kontur_bul fonk.  çağrılır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49508"/>
          <a:stretch/>
        </p:blipFill>
        <p:spPr>
          <a:xfrm>
            <a:off x="6272293" y="4329641"/>
            <a:ext cx="5081507" cy="176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102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- O1C9R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26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32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>
                <a:solidFill>
                  <a:srgbClr val="000000"/>
                </a:solidFill>
              </a:rPr>
              <a:t>Karakter kıyaslaması için kontur(çevre çizgisi) bulma metodları kullanılarak      satır ve karakter alanlarının konumları tespit edilir.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>
                <a:solidFill>
                  <a:srgbClr val="000000"/>
                </a:solidFill>
              </a:rPr>
              <a:t>Bu alanların konumları bir listeye atanır.</a:t>
            </a:r>
          </a:p>
          <a:p>
            <a:pPr marL="0" indent="0" algn="ctr">
              <a:buNone/>
            </a:pPr>
            <a:r>
              <a:rPr lang="en-US" sz="2400" smtClean="0">
                <a:cs typeface="Consolas" panose="020B0609020204030204" pitchFamily="49" charset="0"/>
              </a:rPr>
              <a:t>Karakterler için    </a:t>
            </a:r>
            <a:r>
              <a:rPr lang="tr-TR" sz="2400" smtClean="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sorted_ctrs</a:t>
            </a:r>
            <a:r>
              <a:rPr lang="en-US" sz="2400" smtClean="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      </a:t>
            </a:r>
            <a:r>
              <a:rPr lang="en-US" sz="2400" smtClean="0">
                <a:cs typeface="Consolas" panose="020B0609020204030204" pitchFamily="49" charset="0"/>
              </a:rPr>
              <a:t>ve     satırlar için   </a:t>
            </a:r>
            <a:r>
              <a:rPr lang="tr-TR" sz="2400" smtClean="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sorted_ctrs_satir</a:t>
            </a:r>
            <a:endParaRPr lang="tr-TR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3539905"/>
            <a:ext cx="9397869" cy="2498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67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– Kıyas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27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713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Fotoğraf ön işlemleri tamamlandıktan sonra etiketli karakter </a:t>
            </a:r>
            <a:r>
              <a:rPr lang="en-US" sz="2400">
                <a:solidFill>
                  <a:srgbClr val="000000"/>
                </a:solidFill>
              </a:rPr>
              <a:t>seti </a:t>
            </a:r>
            <a:r>
              <a:rPr lang="en-US" sz="2400" smtClean="0">
                <a:solidFill>
                  <a:srgbClr val="000000"/>
                </a:solidFill>
              </a:rPr>
              <a:t>              programa yüklenir</a:t>
            </a:r>
            <a:r>
              <a:rPr lang="en-US" sz="2400">
                <a:solidFill>
                  <a:srgbClr val="000000"/>
                </a:solidFill>
              </a:rPr>
              <a:t>. Bu fotoğraf seti programda bir listede </a:t>
            </a:r>
            <a:r>
              <a:rPr lang="en-US" sz="2400">
                <a:solidFill>
                  <a:srgbClr val="000000"/>
                </a:solidFill>
              </a:rPr>
              <a:t>tutulur</a:t>
            </a:r>
            <a:r>
              <a:rPr lang="en-US" sz="240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 sz="2400">
              <a:solidFill>
                <a:srgbClr val="000000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5" y="3009035"/>
            <a:ext cx="7131549" cy="3180867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04167" y="2504033"/>
            <a:ext cx="1039579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img_data = []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kullanılacak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tiketli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karakterlerin fotoğraflarını tutan liste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31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1914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</a:t>
            </a:r>
            <a:r>
              <a:rPr lang="en-US" sz="2400">
                <a:solidFill>
                  <a:srgbClr val="000000"/>
                </a:solidFill>
              </a:rPr>
              <a:t>) </a:t>
            </a:r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</a:rPr>
              <a:t>Girdi olarak </a:t>
            </a:r>
            <a:r>
              <a:rPr lang="en-US" sz="2400">
                <a:solidFill>
                  <a:srgbClr val="000000"/>
                </a:solidFill>
              </a:rPr>
              <a:t>verilen bilginin belirli bir haneli şifreli çıktı </a:t>
            </a:r>
            <a:r>
              <a:rPr lang="en-US" sz="2400">
                <a:solidFill>
                  <a:srgbClr val="000000"/>
                </a:solidFill>
              </a:rPr>
              <a:t>olarak </a:t>
            </a:r>
            <a:r>
              <a:rPr lang="en-US" sz="2400" smtClean="0">
                <a:solidFill>
                  <a:srgbClr val="000000"/>
                </a:solidFill>
              </a:rPr>
              <a:t>verilmesidir.   Google'a </a:t>
            </a:r>
            <a:r>
              <a:rPr lang="en-US" sz="2400">
                <a:solidFill>
                  <a:srgbClr val="000000"/>
                </a:solidFill>
              </a:rPr>
              <a:t>" Hash calculator</a:t>
            </a:r>
            <a:r>
              <a:rPr lang="en-US" sz="2400">
                <a:solidFill>
                  <a:srgbClr val="000000"/>
                </a:solidFill>
              </a:rPr>
              <a:t>" </a:t>
            </a:r>
            <a:r>
              <a:rPr lang="en-US" sz="2400" smtClean="0">
                <a:solidFill>
                  <a:srgbClr val="000000"/>
                </a:solidFill>
              </a:rPr>
              <a:t>yazıp çeşitli </a:t>
            </a:r>
            <a:r>
              <a:rPr lang="en-US" sz="2400">
                <a:solidFill>
                  <a:srgbClr val="000000"/>
                </a:solidFill>
              </a:rPr>
              <a:t>algoritmalara göre istediğiniz bir </a:t>
            </a:r>
            <a:r>
              <a:rPr lang="en-US" sz="2400">
                <a:solidFill>
                  <a:srgbClr val="000000"/>
                </a:solidFill>
              </a:rPr>
              <a:t>verinin </a:t>
            </a:r>
            <a:r>
              <a:rPr lang="en-US" sz="2400" smtClean="0">
                <a:solidFill>
                  <a:srgbClr val="000000"/>
                </a:solidFill>
              </a:rPr>
              <a:t>fotoğraf,video,metin </a:t>
            </a:r>
            <a:r>
              <a:rPr lang="en-US" sz="2400">
                <a:solidFill>
                  <a:srgbClr val="000000"/>
                </a:solidFill>
              </a:rPr>
              <a:t>belgesi </a:t>
            </a:r>
            <a:r>
              <a:rPr lang="en-US" sz="2400" smtClean="0">
                <a:solidFill>
                  <a:srgbClr val="000000"/>
                </a:solidFill>
              </a:rPr>
              <a:t>farketmeksizin </a:t>
            </a:r>
            <a:r>
              <a:rPr lang="en-US" sz="2400">
                <a:solidFill>
                  <a:srgbClr val="000000"/>
                </a:solidFill>
              </a:rPr>
              <a:t>Hash </a:t>
            </a:r>
            <a:r>
              <a:rPr lang="en-US" sz="2400">
                <a:solidFill>
                  <a:srgbClr val="000000"/>
                </a:solidFill>
              </a:rPr>
              <a:t>değerini </a:t>
            </a:r>
            <a:r>
              <a:rPr lang="en-US" sz="2400" smtClean="0">
                <a:solidFill>
                  <a:srgbClr val="000000"/>
                </a:solidFill>
              </a:rPr>
              <a:t>bulabilirsiniz.         Projede benzerlik tespitinde image hashing kullanılmıştır.</a:t>
            </a: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28</a:t>
            </a:fld>
            <a:endParaRPr lang="tr-TR"/>
          </a:p>
        </p:txBody>
      </p:sp>
      <p:pic>
        <p:nvPicPr>
          <p:cNvPr id="5123" name="Picture 3" descr="hashing image compare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" y="3699577"/>
            <a:ext cx="8275320" cy="246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80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10175342" cy="1157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err="1" smtClean="0">
                <a:solidFill>
                  <a:srgbClr val="000000"/>
                </a:solidFill>
              </a:rPr>
              <a:t>Kaynak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 err="1" smtClean="0">
                <a:solidFill>
                  <a:srgbClr val="000000"/>
                </a:solidFill>
              </a:rPr>
              <a:t>fotoğraf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 err="1" smtClean="0">
                <a:solidFill>
                  <a:srgbClr val="000000"/>
                </a:solidFill>
              </a:rPr>
              <a:t>içindeki</a:t>
            </a:r>
            <a:r>
              <a:rPr lang="en-US" sz="2400" smtClean="0">
                <a:solidFill>
                  <a:srgbClr val="000000"/>
                </a:solidFill>
              </a:rPr>
              <a:t> karakter alanları kırpılıp</a:t>
            </a:r>
            <a:r>
              <a:rPr lang="en-US" sz="2400" smtClean="0">
                <a:solidFill>
                  <a:srgbClr val="000000"/>
                </a:solidFill>
              </a:rPr>
              <a:t> binary </a:t>
            </a:r>
            <a:r>
              <a:rPr lang="en-US" sz="2400" err="1" smtClean="0">
                <a:solidFill>
                  <a:srgbClr val="000000"/>
                </a:solidFill>
              </a:rPr>
              <a:t>olarak</a:t>
            </a:r>
            <a:r>
              <a:rPr lang="en-US" sz="2400" smtClean="0">
                <a:solidFill>
                  <a:srgbClr val="000000"/>
                </a:solidFill>
              </a:rPr>
              <a:t> dönüşümü yapılır. Ardından etiketli </a:t>
            </a:r>
            <a:r>
              <a:rPr lang="en-US" sz="2400" err="1" smtClean="0">
                <a:solidFill>
                  <a:srgbClr val="000000"/>
                </a:solidFill>
              </a:rPr>
              <a:t>karakter</a:t>
            </a:r>
            <a:r>
              <a:rPr lang="en-US" sz="2400" smtClean="0">
                <a:solidFill>
                  <a:srgbClr val="000000"/>
                </a:solidFill>
              </a:rPr>
              <a:t> fotoğraflarıyla(</a:t>
            </a:r>
            <a:r>
              <a:rPr lang="tr-TR" sz="2400" smtClean="0">
                <a:solidFill>
                  <a:srgbClr val="000000"/>
                </a:solidFill>
                <a:cs typeface="Consolas" panose="020B0609020204030204" pitchFamily="49" charset="0"/>
              </a:rPr>
              <a:t>img_data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 listesindekilerle</a:t>
            </a:r>
            <a:r>
              <a:rPr lang="en-US" sz="2400" smtClean="0">
                <a:solidFill>
                  <a:srgbClr val="000000"/>
                </a:solidFill>
              </a:rPr>
              <a:t>) </a:t>
            </a:r>
            <a:r>
              <a:rPr lang="en-US" sz="2400" err="1" smtClean="0">
                <a:solidFill>
                  <a:srgbClr val="000000"/>
                </a:solidFill>
              </a:rPr>
              <a:t>kıyaslanır</a:t>
            </a:r>
            <a:r>
              <a:rPr lang="en-US" sz="2400" smtClean="0">
                <a:solidFill>
                  <a:srgbClr val="000000"/>
                </a:solidFill>
              </a:rPr>
              <a:t>.</a:t>
            </a: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29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/>
          <a:stretch/>
        </p:blipFill>
        <p:spPr>
          <a:xfrm rot="10800000">
            <a:off x="1633841" y="3942379"/>
            <a:ext cx="3859631" cy="173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0579" t="11344" r="33710" b="22378"/>
          <a:stretch/>
        </p:blipFill>
        <p:spPr>
          <a:xfrm>
            <a:off x="1633841" y="2736366"/>
            <a:ext cx="217877" cy="84245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023" t="18931" r="24267" b="16716"/>
          <a:stretch/>
        </p:blipFill>
        <p:spPr>
          <a:xfrm>
            <a:off x="2374366" y="2710923"/>
            <a:ext cx="338098" cy="86789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4425" t="15462" r="5231" b="18583"/>
          <a:stretch/>
        </p:blipFill>
        <p:spPr>
          <a:xfrm>
            <a:off x="3012275" y="2736366"/>
            <a:ext cx="683746" cy="8419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Düz Ok Bağlayıcısı 17"/>
          <p:cNvCxnSpPr>
            <a:endCxn id="14" idx="2"/>
          </p:cNvCxnSpPr>
          <p:nvPr/>
        </p:nvCxnSpPr>
        <p:spPr>
          <a:xfrm flipH="1" flipV="1">
            <a:off x="1742780" y="3578822"/>
            <a:ext cx="201281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>
            <a:endCxn id="15" idx="2"/>
          </p:cNvCxnSpPr>
          <p:nvPr/>
        </p:nvCxnSpPr>
        <p:spPr>
          <a:xfrm flipV="1">
            <a:off x="2162348" y="3578822"/>
            <a:ext cx="381067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>
            <a:endCxn id="16" idx="2"/>
          </p:cNvCxnSpPr>
          <p:nvPr/>
        </p:nvCxnSpPr>
        <p:spPr>
          <a:xfrm flipV="1">
            <a:off x="2352881" y="3578293"/>
            <a:ext cx="1001267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esim 24"/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3152" t="15468" r="16377" b="8657"/>
          <a:stretch/>
        </p:blipFill>
        <p:spPr>
          <a:xfrm>
            <a:off x="3995832" y="2736366"/>
            <a:ext cx="723194" cy="8759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26" name="Düz Ok Bağlayıcısı 25"/>
          <p:cNvCxnSpPr>
            <a:endCxn id="25" idx="2"/>
          </p:cNvCxnSpPr>
          <p:nvPr/>
        </p:nvCxnSpPr>
        <p:spPr>
          <a:xfrm flipV="1">
            <a:off x="2611809" y="3612347"/>
            <a:ext cx="1745620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Resim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41" y="2463795"/>
            <a:ext cx="4542101" cy="202590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Sol Sağ Ok 28"/>
          <p:cNvSpPr/>
          <p:nvPr/>
        </p:nvSpPr>
        <p:spPr>
          <a:xfrm>
            <a:off x="4814056" y="2949577"/>
            <a:ext cx="1576712" cy="390589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İçerik Yer Tutucusu 2"/>
          <p:cNvSpPr txBox="1">
            <a:spLocks/>
          </p:cNvSpPr>
          <p:nvPr/>
        </p:nvSpPr>
        <p:spPr>
          <a:xfrm>
            <a:off x="5758001" y="4674174"/>
            <a:ext cx="5650117" cy="16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300" err="1" smtClean="0">
                <a:solidFill>
                  <a:srgbClr val="000000"/>
                </a:solidFill>
              </a:rPr>
              <a:t>Soldaki</a:t>
            </a:r>
            <a:r>
              <a:rPr lang="en-US" sz="2300">
                <a:solidFill>
                  <a:srgbClr val="000000"/>
                </a:solidFill>
              </a:rPr>
              <a:t> </a:t>
            </a:r>
            <a:r>
              <a:rPr lang="en-US" sz="2300" err="1" smtClean="0">
                <a:solidFill>
                  <a:srgbClr val="000000"/>
                </a:solidFill>
              </a:rPr>
              <a:t>kaynak</a:t>
            </a:r>
            <a:r>
              <a:rPr lang="en-US" sz="2300" smtClean="0">
                <a:solidFill>
                  <a:srgbClr val="000000"/>
                </a:solidFill>
              </a:rPr>
              <a:t> </a:t>
            </a:r>
            <a:r>
              <a:rPr lang="en-US" sz="2300" err="1" smtClean="0">
                <a:solidFill>
                  <a:srgbClr val="000000"/>
                </a:solidFill>
              </a:rPr>
              <a:t>fotoğrafın</a:t>
            </a:r>
            <a:r>
              <a:rPr lang="en-US" sz="2300" smtClean="0">
                <a:solidFill>
                  <a:srgbClr val="000000"/>
                </a:solidFill>
              </a:rPr>
              <a:t> her </a:t>
            </a:r>
            <a:r>
              <a:rPr lang="en-US" sz="2300" err="1" smtClean="0">
                <a:solidFill>
                  <a:srgbClr val="000000"/>
                </a:solidFill>
              </a:rPr>
              <a:t>karakteri</a:t>
            </a:r>
            <a:r>
              <a:rPr lang="en-US" sz="2300" smtClean="0">
                <a:solidFill>
                  <a:srgbClr val="000000"/>
                </a:solidFill>
              </a:rPr>
              <a:t> </a:t>
            </a:r>
            <a:r>
              <a:rPr lang="tr-TR" sz="2300" smtClean="0">
                <a:solidFill>
                  <a:srgbClr val="0070C0"/>
                </a:solidFill>
                <a:cs typeface="Consolas" panose="020B0609020204030204" pitchFamily="49" charset="0"/>
              </a:rPr>
              <a:t>img_data</a:t>
            </a:r>
            <a:r>
              <a:rPr lang="en-US" sz="230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en-US" sz="2300" smtClean="0">
                <a:solidFill>
                  <a:srgbClr val="000000"/>
                </a:solidFill>
                <a:cs typeface="Consolas" panose="020B0609020204030204" pitchFamily="49" charset="0"/>
              </a:rPr>
              <a:t>listesindeki fotoğraflarla</a:t>
            </a:r>
            <a:r>
              <a:rPr lang="tr-TR" sz="2300" smtClean="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en-US" sz="2300" smtClean="0">
                <a:solidFill>
                  <a:srgbClr val="000000"/>
                </a:solidFill>
              </a:rPr>
              <a:t>kıyaslanır.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300" smtClean="0">
                <a:solidFill>
                  <a:srgbClr val="000000"/>
                </a:solidFill>
              </a:rPr>
              <a:t>En </a:t>
            </a:r>
            <a:r>
              <a:rPr lang="en-US" sz="2300" err="1" smtClean="0">
                <a:solidFill>
                  <a:srgbClr val="000000"/>
                </a:solidFill>
              </a:rPr>
              <a:t>çok</a:t>
            </a:r>
            <a:r>
              <a:rPr lang="en-US" sz="2300" smtClean="0">
                <a:solidFill>
                  <a:srgbClr val="000000"/>
                </a:solidFill>
              </a:rPr>
              <a:t> </a:t>
            </a:r>
            <a:r>
              <a:rPr lang="en-US" sz="2300" err="1" smtClean="0">
                <a:solidFill>
                  <a:srgbClr val="000000"/>
                </a:solidFill>
              </a:rPr>
              <a:t>uyuşma</a:t>
            </a:r>
            <a:r>
              <a:rPr lang="en-US" sz="2300" smtClean="0">
                <a:solidFill>
                  <a:srgbClr val="000000"/>
                </a:solidFill>
              </a:rPr>
              <a:t> </a:t>
            </a:r>
            <a:r>
              <a:rPr lang="en-US" sz="2300" err="1" smtClean="0">
                <a:solidFill>
                  <a:srgbClr val="000000"/>
                </a:solidFill>
              </a:rPr>
              <a:t>sağlayan</a:t>
            </a:r>
            <a:r>
              <a:rPr lang="en-US" sz="2300" smtClean="0">
                <a:solidFill>
                  <a:srgbClr val="000000"/>
                </a:solidFill>
              </a:rPr>
              <a:t> </a:t>
            </a:r>
            <a:r>
              <a:rPr lang="en-US" sz="2300" err="1" smtClean="0">
                <a:solidFill>
                  <a:srgbClr val="000000"/>
                </a:solidFill>
              </a:rPr>
              <a:t>kıyaslama</a:t>
            </a:r>
            <a:r>
              <a:rPr lang="en-US" sz="2300" smtClean="0">
                <a:solidFill>
                  <a:srgbClr val="000000"/>
                </a:solidFill>
              </a:rPr>
              <a:t> </a:t>
            </a:r>
            <a:r>
              <a:rPr lang="en-US" sz="2300" err="1" smtClean="0">
                <a:solidFill>
                  <a:srgbClr val="000000"/>
                </a:solidFill>
              </a:rPr>
              <a:t>karakteri</a:t>
            </a:r>
            <a:r>
              <a:rPr lang="en-US" sz="2300" smtClean="0">
                <a:solidFill>
                  <a:srgbClr val="000000"/>
                </a:solidFill>
              </a:rPr>
              <a:t> </a:t>
            </a:r>
            <a:r>
              <a:rPr lang="tr-TR" sz="2300" smtClean="0">
                <a:solidFill>
                  <a:srgbClr val="0070C0"/>
                </a:solidFill>
                <a:cs typeface="Consolas" panose="020B0609020204030204" pitchFamily="49" charset="0"/>
              </a:rPr>
              <a:t>karakter</a:t>
            </a:r>
            <a:r>
              <a:rPr lang="en-US" sz="2300" smtClean="0">
                <a:solidFill>
                  <a:srgbClr val="0070C0"/>
                </a:solidFill>
                <a:cs typeface="Consolas" panose="020B0609020204030204" pitchFamily="49" charset="0"/>
              </a:rPr>
              <a:t>=[] </a:t>
            </a:r>
            <a:r>
              <a:rPr lang="en-US" sz="2300" smtClean="0">
                <a:solidFill>
                  <a:srgbClr val="000000"/>
                </a:solidFill>
                <a:cs typeface="Consolas" panose="020B0609020204030204" pitchFamily="49" charset="0"/>
              </a:rPr>
              <a:t>listesine eklenir. </a:t>
            </a:r>
            <a:endParaRPr lang="tr-TR" sz="2300"/>
          </a:p>
        </p:txBody>
      </p:sp>
    </p:spTree>
    <p:extLst>
      <p:ext uri="{BB962C8B-B14F-4D97-AF65-F5344CB8AC3E}">
        <p14:creationId xmlns:p14="http://schemas.microsoft.com/office/powerpoint/2010/main" val="873095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tr-TR" smtClean="0"/>
              <a:t>Daha kolay öğrenilir.</a:t>
            </a:r>
          </a:p>
          <a:p>
            <a:pPr fontAlgn="base"/>
            <a:r>
              <a:rPr lang="tr-TR" smtClean="0"/>
              <a:t>Program </a:t>
            </a:r>
            <a:r>
              <a:rPr lang="tr-TR"/>
              <a:t>geliştirme sürecini </a:t>
            </a:r>
            <a:r>
              <a:rPr lang="tr-TR" smtClean="0"/>
              <a:t>kısaltır.</a:t>
            </a:r>
            <a:endParaRPr lang="tr-TR"/>
          </a:p>
          <a:p>
            <a:pPr fontAlgn="base"/>
            <a:r>
              <a:rPr lang="en-US" smtClean="0"/>
              <a:t>C </a:t>
            </a:r>
            <a:r>
              <a:rPr lang="en-US" err="1" smtClean="0"/>
              <a:t>ve</a:t>
            </a:r>
            <a:r>
              <a:rPr lang="en-US" smtClean="0"/>
              <a:t> C++ </a:t>
            </a:r>
            <a:r>
              <a:rPr lang="en-US" err="1" smtClean="0"/>
              <a:t>aksine</a:t>
            </a:r>
            <a:r>
              <a:rPr lang="en-US" smtClean="0"/>
              <a:t> </a:t>
            </a:r>
            <a:r>
              <a:rPr lang="en-US" err="1" smtClean="0"/>
              <a:t>ek</a:t>
            </a:r>
            <a:r>
              <a:rPr lang="en-US" smtClean="0"/>
              <a:t> </a:t>
            </a:r>
            <a:r>
              <a:rPr lang="tr-TR" smtClean="0"/>
              <a:t>bir derleyici</a:t>
            </a:r>
            <a:r>
              <a:rPr lang="en-US" smtClean="0"/>
              <a:t>ye</a:t>
            </a:r>
            <a:r>
              <a:rPr lang="tr-TR" smtClean="0"/>
              <a:t> </a:t>
            </a:r>
            <a:r>
              <a:rPr lang="tr-TR" err="1" smtClean="0"/>
              <a:t>ihtiya</a:t>
            </a:r>
            <a:r>
              <a:rPr lang="en-US" smtClean="0"/>
              <a:t>ç</a:t>
            </a:r>
            <a:r>
              <a:rPr lang="tr-TR" smtClean="0"/>
              <a:t> </a:t>
            </a:r>
            <a:r>
              <a:rPr lang="tr-TR"/>
              <a:t>duymaz.</a:t>
            </a:r>
          </a:p>
          <a:p>
            <a:pPr fontAlgn="base"/>
            <a:r>
              <a:rPr lang="en-US"/>
              <a:t>D</a:t>
            </a:r>
            <a:r>
              <a:rPr lang="tr-TR"/>
              <a:t>aha okunaklı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g</a:t>
            </a:r>
            <a:r>
              <a:rPr lang="tr-TR"/>
              <a:t>irintilere dayalı basit sözdizimi</a:t>
            </a:r>
            <a:r>
              <a:rPr lang="en-US"/>
              <a:t> </a:t>
            </a:r>
            <a:r>
              <a:rPr lang="en-US" err="1"/>
              <a:t>vardır</a:t>
            </a:r>
            <a:r>
              <a:rPr lang="en-US"/>
              <a:t>.</a:t>
            </a:r>
            <a:endParaRPr lang="en-US" b="1"/>
          </a:p>
          <a:p>
            <a:pPr marL="0" indent="0" algn="ctr">
              <a:buNone/>
            </a:pPr>
            <a:r>
              <a:rPr lang="en-US" b="1" i="1" smtClean="0"/>
              <a:t>Python </a:t>
            </a:r>
            <a:r>
              <a:rPr lang="en-US" b="1" i="1" err="1" smtClean="0"/>
              <a:t>ile</a:t>
            </a:r>
            <a:r>
              <a:rPr lang="en-US" b="1" i="1" smtClean="0"/>
              <a:t> </a:t>
            </a:r>
            <a:r>
              <a:rPr lang="en-US" b="1" i="1" err="1" smtClean="0"/>
              <a:t>geliştirilenler</a:t>
            </a:r>
            <a:r>
              <a:rPr lang="en-US" b="1" i="1" smtClean="0"/>
              <a:t>:</a:t>
            </a:r>
            <a:endParaRPr lang="tr-TR" b="1" i="1"/>
          </a:p>
          <a:p>
            <a:pPr marL="0" indent="0" algn="ctr">
              <a:buNone/>
            </a:pPr>
            <a:r>
              <a:rPr lang="tr-TR" b="1" smtClean="0">
                <a:solidFill>
                  <a:srgbClr val="C00000"/>
                </a:solidFill>
              </a:rPr>
              <a:t>Battlefield </a:t>
            </a:r>
            <a:r>
              <a:rPr lang="tr-TR" b="1">
                <a:solidFill>
                  <a:srgbClr val="C00000"/>
                </a:solidFill>
              </a:rPr>
              <a:t>2 (Oyun)</a:t>
            </a: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en-US" b="1" smtClean="0">
                <a:solidFill>
                  <a:srgbClr val="C00000"/>
                </a:solidFill>
              </a:rPr>
              <a:t>– </a:t>
            </a:r>
            <a:r>
              <a:rPr lang="tr-TR" b="1" err="1">
                <a:solidFill>
                  <a:srgbClr val="C00000"/>
                </a:solidFill>
              </a:rPr>
              <a:t>Civilization</a:t>
            </a:r>
            <a:r>
              <a:rPr lang="tr-TR" b="1">
                <a:solidFill>
                  <a:srgbClr val="C00000"/>
                </a:solidFill>
              </a:rPr>
              <a:t> IV ( </a:t>
            </a:r>
            <a:r>
              <a:rPr lang="tr-TR" b="1" smtClean="0">
                <a:solidFill>
                  <a:srgbClr val="C00000"/>
                </a:solidFill>
              </a:rPr>
              <a:t>Oyun)</a:t>
            </a: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en-US" b="1" smtClean="0">
                <a:solidFill>
                  <a:srgbClr val="C00000"/>
                </a:solidFill>
              </a:rPr>
              <a:t>– World </a:t>
            </a:r>
            <a:r>
              <a:rPr lang="en-US" b="1">
                <a:solidFill>
                  <a:srgbClr val="C00000"/>
                </a:solidFill>
              </a:rPr>
              <a:t>of </a:t>
            </a:r>
            <a:r>
              <a:rPr lang="en-US" b="1" smtClean="0">
                <a:solidFill>
                  <a:srgbClr val="C00000"/>
                </a:solidFill>
              </a:rPr>
              <a:t>Tanks(</a:t>
            </a:r>
            <a:r>
              <a:rPr lang="en-US" b="1" err="1" smtClean="0">
                <a:solidFill>
                  <a:srgbClr val="C00000"/>
                </a:solidFill>
              </a:rPr>
              <a:t>Oyun</a:t>
            </a:r>
            <a:r>
              <a:rPr lang="en-US" b="1" smtClean="0">
                <a:solidFill>
                  <a:srgbClr val="C00000"/>
                </a:solidFill>
              </a:rPr>
              <a:t>) </a:t>
            </a:r>
          </a:p>
          <a:p>
            <a:pPr marL="0" indent="0" algn="ctr">
              <a:buNone/>
            </a:pPr>
            <a:r>
              <a:rPr lang="tr-TR" b="1" err="1" smtClean="0">
                <a:solidFill>
                  <a:schemeClr val="accent1">
                    <a:lumMod val="75000"/>
                  </a:schemeClr>
                </a:solidFill>
              </a:rPr>
              <a:t>Dropbox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 smtClean="0">
                <a:solidFill>
                  <a:schemeClr val="accent1">
                    <a:lumMod val="75000"/>
                  </a:schemeClr>
                </a:solidFill>
              </a:rPr>
              <a:t>Pinterest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 smtClean="0">
                <a:solidFill>
                  <a:schemeClr val="accent1">
                    <a:lumMod val="75000"/>
                  </a:schemeClr>
                </a:solidFill>
              </a:rPr>
              <a:t>Reddit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smtClean="0">
                <a:solidFill>
                  <a:schemeClr val="accent1">
                    <a:lumMod val="75000"/>
                  </a:schemeClr>
                </a:solidFill>
              </a:rPr>
              <a:t>Blender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tr-TR" b="1" err="1" smtClean="0">
                <a:solidFill>
                  <a:srgbClr val="7030A0"/>
                </a:solidFill>
              </a:rPr>
              <a:t>Inkscape</a:t>
            </a:r>
            <a:r>
              <a:rPr lang="en-US" b="1" smtClean="0">
                <a:solidFill>
                  <a:srgbClr val="7030A0"/>
                </a:solidFill>
              </a:rPr>
              <a:t>  – </a:t>
            </a:r>
            <a:r>
              <a:rPr lang="en-US" b="1" err="1" smtClean="0">
                <a:solidFill>
                  <a:srgbClr val="7030A0"/>
                </a:solidFill>
              </a:rPr>
              <a:t>Udemy</a:t>
            </a:r>
            <a:r>
              <a:rPr lang="en-US" b="1">
                <a:solidFill>
                  <a:srgbClr val="7030A0"/>
                </a:solidFill>
              </a:rPr>
              <a:t> – </a:t>
            </a:r>
            <a:r>
              <a:rPr lang="en-US" b="1" smtClean="0">
                <a:solidFill>
                  <a:srgbClr val="7030A0"/>
                </a:solidFill>
              </a:rPr>
              <a:t> </a:t>
            </a:r>
            <a:r>
              <a:rPr lang="tr-TR" b="1" err="1" smtClean="0">
                <a:solidFill>
                  <a:srgbClr val="7030A0"/>
                </a:solidFill>
              </a:rPr>
              <a:t>Instagram</a:t>
            </a:r>
            <a:r>
              <a:rPr lang="en-US" b="1" smtClean="0">
                <a:solidFill>
                  <a:srgbClr val="7030A0"/>
                </a:solidFill>
              </a:rPr>
              <a:t> </a:t>
            </a:r>
            <a:endParaRPr lang="tr-TR" b="1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b="1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08" y="1870075"/>
            <a:ext cx="1406392" cy="17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1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– Boşluk tespiti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30</a:t>
            </a:fld>
            <a:endParaRPr lang="tr-TR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838200" y="1477665"/>
            <a:ext cx="10515600" cy="376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Fotoğraf içindeki bütün karakterlerin tahmini yapılır ve tahminler fotoğraftaki konumlarıyla beraber sırasız olarak bir dizide tutulmuş olur.</a:t>
            </a:r>
          </a:p>
          <a:p>
            <a:pPr marL="0" indent="0">
              <a:buNone/>
            </a:pPr>
            <a:r>
              <a:rPr lang="en-US" smtClean="0"/>
              <a:t>Bu tahmin dizisinin içindeki karakterlerin konumlarından, ilk satırın konumu içinde kalabilecek olanlar çıktı olarak verilir.</a:t>
            </a:r>
          </a:p>
          <a:p>
            <a:pPr marL="0" indent="0">
              <a:buNone/>
            </a:pPr>
            <a:r>
              <a:rPr lang="en-US" smtClean="0"/>
              <a:t>İkinci tahmin edilen karakterle ilk karakter arasındaki uzaklık farkı yüksek ise boşluk karakteri çıktı olarak verilir. Satır sonu konumuna kadar karakter tahmini çıktısı ve boşluk kontrolü yapılarak devam edilir.</a:t>
            </a:r>
          </a:p>
          <a:p>
            <a:pPr marL="0" indent="0">
              <a:buNone/>
            </a:pPr>
            <a:r>
              <a:rPr lang="en-US" smtClean="0"/>
              <a:t>Her satır için bu kontroller sağlanır.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11804" b="52644"/>
          <a:stretch/>
        </p:blipFill>
        <p:spPr>
          <a:xfrm>
            <a:off x="1404418" y="5160806"/>
            <a:ext cx="9383163" cy="94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ol Köşeli Ayraç 2"/>
          <p:cNvSpPr/>
          <p:nvPr/>
        </p:nvSpPr>
        <p:spPr>
          <a:xfrm rot="16200000">
            <a:off x="4218305" y="5396068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ol Köşeli Ayraç 7"/>
          <p:cNvSpPr/>
          <p:nvPr/>
        </p:nvSpPr>
        <p:spPr>
          <a:xfrm rot="16200000">
            <a:off x="6923783" y="5332079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4157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- 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31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3199178"/>
            <a:ext cx="8007036" cy="169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3"/>
          <a:srcRect r="7787"/>
          <a:stretch/>
        </p:blipFill>
        <p:spPr>
          <a:xfrm>
            <a:off x="4195136" y="5055955"/>
            <a:ext cx="2683623" cy="130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etin kutusu 11"/>
          <p:cNvSpPr txBox="1"/>
          <p:nvPr/>
        </p:nvSpPr>
        <p:spPr>
          <a:xfrm>
            <a:off x="838200" y="1690688"/>
            <a:ext cx="939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Karakterlerin çıktıları txt içerisine yazılır.</a:t>
            </a:r>
          </a:p>
          <a:p>
            <a:r>
              <a:rPr lang="en-US" sz="2400" smtClean="0"/>
              <a:t>Program sonucunda kontur seçim alanları dikdörtgen ile işaretlenir.</a:t>
            </a:r>
          </a:p>
          <a:p>
            <a:r>
              <a:rPr lang="en-US" sz="2400" smtClean="0"/>
              <a:t>Tahmin edilen karakterler fotoğrafta da bulunur.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5953424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- Kütüphaneler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Kullandığımız </a:t>
            </a:r>
            <a:r>
              <a:rPr lang="en-US" err="1" smtClean="0">
                <a:solidFill>
                  <a:srgbClr val="000000"/>
                </a:solidFill>
              </a:rPr>
              <a:t>kütüphaneler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görevleri</a:t>
            </a: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32</a:t>
            </a:fld>
            <a:endParaRPr lang="tr-T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200" y="2970242"/>
            <a:ext cx="1091319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 </a:t>
            </a: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okumak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kaydetme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göstermek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boyutlandırmak için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</a:t>
            </a:r>
            <a:b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 matrise çevirme, çok boyutlu matris işlemleri vs. görevler için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6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OpenCV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görüntü işleme kütüphanesi programa dahil ediliyor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konumlarıyla işlem yapabileceğimiz kütüphane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ve klasör yönetimi modülü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6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hashing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ile fotoğraf benzerliği kontrol kütüphanesi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Dizi işlemleri kütüphanesi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90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– Global Değişkenler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33</a:t>
            </a:fld>
            <a:endParaRPr lang="tr-T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1551805"/>
            <a:ext cx="9785287" cy="51090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img_data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kullanılacak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tiketli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karakterlerin fotoğraflarını tutan liste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TahminEtiket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kullanılacak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tiketli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karakterlerin etiketlerini tutan liste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Kıyaslama listesinin boyutunu tutacak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tahmin oranlarını tutan dizi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tahmin_oran = arr.array(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arası boşluk kontrolü için konum farklarını tutan dizi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bosluk_fark = arr.array(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0.indis satırın y konumunu     1.indis satırın yüksekliğini tutar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satir_sonu_konum = arr.array(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karakterlerin sırasız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olarak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tutulduğu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liste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Aşağıdaki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listeler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ise karakter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sindeki tahmin karakterlerinin konumlarını tutar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karakter_konum_y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 konumu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karakter_konum_x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x konumu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karakter_konum_w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taban genişliği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karakter_konum_h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yüksekliği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63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Ana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Şeması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34</a:t>
            </a:fld>
            <a:endParaRPr lang="tr-T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1598356"/>
            <a:ext cx="10896600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2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tr-TR" sz="12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ve çıktı belgesi varsa karakter tanımlama başlıyor.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tanımlama başlıyor..."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</a:t>
            </a:r>
            <a:r>
              <a:rPr kumimoji="0" lang="en-US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unduktan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sonra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</a:t>
            </a:r>
            <a:r>
              <a:rPr lang="tr-TR" sz="12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değişken</a:t>
            </a:r>
            <a:r>
              <a:rPr lang="en-US" sz="1200" i="1" err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ine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aktarıldı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img_dilation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satir_konum_dilation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ön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işleme alınıyor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sorted_ctrs_konum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 tahmin alanları ve satır alanları kontur tespitiyle bulunuyor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için kıyaslanacak fotoğraflar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listeye aktarılıyor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Fotoğraftaki karakterle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listedeki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karakterlerle kıyaslan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ıyor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 ve karakterler arasındaki boşlukları bulan fonksiyon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200" b="1" i="0" u="none" strike="noStrike" cap="none" normalizeH="0" baseline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ocr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yapılan fotoğraf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pencerede</a:t>
            </a:r>
            <a:r>
              <a:rPr kumimoji="0" lang="en-US" sz="1200" b="0" i="1" u="none" strike="noStrike" cap="none" normalizeH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gösteriliyor</a:t>
            </a:r>
            <a:endParaRPr kumimoji="0" lang="en-US" sz="12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os.startfile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r'output.txt'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Ocr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sonucu </a:t>
            </a:r>
            <a:r>
              <a:rPr kumimoji="0" lang="tr-TR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Notepad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ile açılıyor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cv2.waitKey(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Pencerelerin kapatılma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sı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için tuşa basılmasını bekleniyor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</a:t>
            </a:r>
            <a:r>
              <a:rPr lang="en-US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veya çıktı belgesi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bulunam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am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ışsa uygulama sonlandırılır.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tr-TR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28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35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329586"/>
            <a:ext cx="10515600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fotograf_kontrol():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Fotoğrafın var olup olmadığı kontrolü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"img.jpg"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kontrolü yapıldı. Fotoğraf bulundu."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Fotoğraf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bulursa 1 değeri dönecek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bulunamadı!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Fotoğraf uygulama klasöründe değil !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 sonlandırılıyor..."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838199" y="1799830"/>
            <a:ext cx="9401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Fotoğrafın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istenilen konumda olup olmadığını kontrol eden fonksiyon.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  <a:p>
            <a:endParaRPr lang="tr-TR" sz="240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1410" y="4287280"/>
            <a:ext cx="10529180" cy="25237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karakter_belge_kontrol():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Çıktı txt dosyası kontrolü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output.txt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txt varsa 1 değeri dönecek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karakter_belge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txtnin boş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olması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gerekli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(w üzerine yazar)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içini boşalttık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"Çıktı belgesi yok!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output.txt bulunamdı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sonlandırılıyor..."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838198" y="405644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Çıktı belgesinin var 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olup olmadığını kontrol eden fonksiyon.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  <p:cxnSp>
        <p:nvCxnSpPr>
          <p:cNvPr id="10" name="Düz Bağlayıcı 9"/>
          <p:cNvCxnSpPr/>
          <p:nvPr/>
        </p:nvCxnSpPr>
        <p:spPr>
          <a:xfrm>
            <a:off x="5" y="40180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8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36</a:t>
            </a:fld>
            <a:endParaRPr lang="tr-T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197" y="1677525"/>
            <a:ext cx="11130483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fotograf_oku():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okuma fonksiyonu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cv2.imread(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'img.jpg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Fotoğraf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image değişkenine aktarılıyor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width = image.shape[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Başarıyla okunulan fotoğraf boyutları okunuyor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 = image.shape[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dim = (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width,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height)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işlemine alınacak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fotoğraf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gerekirse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boyutu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iki katına çıkarılacak.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(width + height) &lt;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boyutu küçükse karakter tanımlama için uygun boyuta getiriliyor.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cv2.resize(image, dim,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interpolation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=cv2.INTER_AREA)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8197" y="4729771"/>
            <a:ext cx="786746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fotograf_goster(Image, Baslik):</a:t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window_title = </a:t>
            </a: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"{}"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.format(Baslik)</a:t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cv2.imshow(window_title, Image)</a:t>
            </a:r>
            <a:endParaRPr kumimoji="0" lang="tr-TR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Düz Bağlayıcı 7"/>
          <p:cNvCxnSpPr/>
          <p:nvPr/>
        </p:nvCxnSpPr>
        <p:spPr>
          <a:xfrm>
            <a:off x="0" y="4246672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/>
        </p:nvSpPr>
        <p:spPr>
          <a:xfrm>
            <a:off x="838197" y="4338871"/>
            <a:ext cx="9989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Parametre olarak gelen fotoğrafları yeni pencere içerisinde gösteren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728048" y="1267396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Ocr uygulancak fotoğrafın okunmasını sağlayan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518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37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14400" y="1446414"/>
            <a:ext cx="10049347" cy="5201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fotograf_onislem():</a:t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Grayscale (Gri seviye dönüştürme)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gray = cv2.cvtColor(image, cv2.COLOR_BGR2GRAY)</a:t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image fotoğrafı gri seviyeye dönüştürülüp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gray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deği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ş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kenine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aktarılır.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Binary (Siyah-beyaz fotoğraf dönüşümü)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gri seviyenin binarye dönüştüğü eşik değer.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blockSize:kaç boyutlu filtre ile her pikselin komşusuna bakılıp yeni piksel değeri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atanacğını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beli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leyen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filtre boyutu.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binary = cv2.adaptiveThreshold(gray,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cv2.ADAPTIVE_THRESH_GAUSSIAN_C, cv2.THRESH_BINARY_INV,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125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 fotoğrafı ikili fotoğrafa dönüştürülüp binary değişkenine aktarılıyor.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kernel = np.ones((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2px dikey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 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px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yatay genişlet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img_dilation = cv2.dilate(binary, kernel,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 Satır tespit etmek için karakterler yatay genişletilecek.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kernel = np.ones((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1px dikey ve 250px yatay genişlet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satir_konum_dilation = cv2.dilate(binary, kernel,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cv2.imwrite(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"dilation.png"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cv2.bitwise_not(img_dilation))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hashing işlemi için fotoğraf rengi tersleniyor.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 = Image.open(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dilation.png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fotograf_goster(img_dilation, 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Yayma"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genişletilmiş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hali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ni pencerede göster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fotograf_goster(satir_konum_dilation, 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"SATIR ALANLARI"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Satırların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belirginleşmiş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hali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ni </a:t>
            </a:r>
            <a:r>
              <a:rPr lang="en-US" sz="11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pencerede </a:t>
            </a:r>
            <a:r>
              <a:rPr lang="en-US" sz="11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göster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image_invert_dilation, img_dilation, satir_konum_dilation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Global değişkenler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geri döndürülüyor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914400" y="1276235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Fotoğraf ön işlem fonksiyonu.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37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38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838200" y="1570137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Fotoğraftaki konturları bulan 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38200" y="2025538"/>
            <a:ext cx="11315918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cv2.RETR_EXTERNAL yerine cv2.RETR_TREE kullanmak iç içe yapılarda karakter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tanıma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yapabilir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ctrs, hier = cv2.findContours(img_dilation.copy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cv2.RETR_EXTERNAL,cv2.CHAIN_APPROX_SIMPLE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 smtClean="0">
              <a:solidFill>
                <a:srgbClr val="808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cv2.RETR_EXTERNAL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içe yapılarda karakter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tanımlama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yapamaz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ctrs_satir, hier2 = cv2.findContours(satir_konum_dilation.copy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cv2.RETR_EXTERNAL,cv2.CHAIN_APPROX_SIMPLE)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Konturlar sıralanıyor</a:t>
            </a:r>
            <a:endParaRPr kumimoji="0" lang="en-US" sz="14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: fotoğrafta soldan sağa doğru konturları sıralar. Sıralı karakter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tespiti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için</a:t>
            </a:r>
            <a:endParaRPr kumimoji="0" lang="en-US" sz="14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(ctrs,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cv2.boundingRect(ctr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1 :fotoğrafta yukarıdan aşağı doğru konturları sıralar. Satırlar için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sorted_ctrs_satir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(ctrs_satir,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cv2.boundingRect(ctr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 ve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satır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tespitin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kullanılır.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sorted_ctrs, sorted_ctrs_satir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796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39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733585" y="187221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Kıyas yapılacak fotoğrafları listeye yükleyen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33585" y="2515414"/>
            <a:ext cx="10620215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kiyas_fotolari_yukle():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glob.glob(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"Karakterler/*.png"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klasör içindeki kontrol fotoğrafları listeye aktarılır.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img2 = PIL.Image.open(img)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img_data.append(img2)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listeye kontrol fotoğrafları ekleniyor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fileNameExtension = os.path.basename(img)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TahminEtiket.append(fileNameExtension)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listesine fotoğraf etiketleri ekleniyor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(img_data)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kıyasta kullanılacak fotoğrafların dizi boyutu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719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Ocr(Optik Karakter Tanımlama)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err="1" smtClean="0">
                <a:solidFill>
                  <a:schemeClr val="accent1">
                    <a:lumMod val="75000"/>
                  </a:schemeClr>
                </a:solidFill>
              </a:rPr>
              <a:t>Ocr</a:t>
            </a:r>
            <a:r>
              <a:rPr lang="en-US" sz="3200" b="1" i="1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mtClean="0"/>
              <a:t>D</a:t>
            </a:r>
            <a:r>
              <a:rPr lang="tr-TR" err="1" smtClean="0"/>
              <a:t>oküman</a:t>
            </a:r>
            <a:r>
              <a:rPr lang="tr-TR" smtClean="0"/>
              <a:t> </a:t>
            </a:r>
            <a:r>
              <a:rPr lang="tr-TR"/>
              <a:t>veya basılı her tür bilgi kaynağının </a:t>
            </a:r>
            <a:r>
              <a:rPr lang="en-US" err="1" smtClean="0"/>
              <a:t>dijital</a:t>
            </a:r>
            <a:r>
              <a:rPr lang="en-US" smtClean="0"/>
              <a:t> </a:t>
            </a:r>
            <a:r>
              <a:rPr lang="en-US" err="1" smtClean="0"/>
              <a:t>ortamd</a:t>
            </a:r>
            <a:r>
              <a:rPr lang="tr-TR" err="1" smtClean="0"/>
              <a:t>aki</a:t>
            </a:r>
            <a:r>
              <a:rPr lang="tr-TR" smtClean="0"/>
              <a:t> </a:t>
            </a:r>
            <a:r>
              <a:rPr lang="en-US" err="1" smtClean="0"/>
              <a:t>fotoğraf</a:t>
            </a:r>
            <a:r>
              <a:rPr lang="en-US" err="1" smtClean="0"/>
              <a:t>larını</a:t>
            </a:r>
            <a:r>
              <a:rPr lang="en-US" smtClean="0"/>
              <a:t> </a:t>
            </a:r>
            <a:r>
              <a:rPr lang="tr-TR" smtClean="0"/>
              <a:t>OCR programları </a:t>
            </a:r>
            <a:r>
              <a:rPr lang="tr-TR"/>
              <a:t>tarafından piksel </a:t>
            </a:r>
            <a:r>
              <a:rPr lang="tr-TR" err="1"/>
              <a:t>piksel</a:t>
            </a:r>
            <a:r>
              <a:rPr lang="tr-TR"/>
              <a:t> incelenerek </a:t>
            </a:r>
            <a:endParaRPr lang="en-US" smtClean="0"/>
          </a:p>
          <a:p>
            <a:pPr marL="0" indent="0">
              <a:buNone/>
            </a:pPr>
            <a:r>
              <a:rPr lang="tr-TR" smtClean="0"/>
              <a:t>harf</a:t>
            </a:r>
            <a:r>
              <a:rPr lang="tr-TR"/>
              <a:t>, rakam veya diğer ASCII sembollerin karakter olarak 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(</a:t>
            </a:r>
            <a:r>
              <a:rPr lang="tr-TR" err="1" smtClean="0"/>
              <a:t>word</a:t>
            </a:r>
            <a:r>
              <a:rPr lang="tr-TR"/>
              <a:t>, </a:t>
            </a:r>
            <a:r>
              <a:rPr lang="tr-TR" err="1"/>
              <a:t>excel</a:t>
            </a:r>
            <a:r>
              <a:rPr lang="tr-TR"/>
              <a:t>, </a:t>
            </a:r>
            <a:r>
              <a:rPr lang="tr-TR" err="1"/>
              <a:t>text</a:t>
            </a:r>
            <a:r>
              <a:rPr lang="tr-TR"/>
              <a:t> gibi </a:t>
            </a:r>
            <a:r>
              <a:rPr lang="en-US" err="1" smtClean="0"/>
              <a:t>formatlarda</a:t>
            </a:r>
            <a:r>
              <a:rPr lang="en-US" smtClean="0"/>
              <a:t>) </a:t>
            </a:r>
            <a:r>
              <a:rPr lang="tr-TR" smtClean="0"/>
              <a:t>kaydedilmesidir</a:t>
            </a:r>
            <a:r>
              <a:rPr lang="tr-TR" smtClean="0"/>
              <a:t>.</a:t>
            </a:r>
            <a:endParaRPr lang="en-US" b="1" smtClean="0"/>
          </a:p>
          <a:p>
            <a:pPr marL="0" indent="0">
              <a:lnSpc>
                <a:spcPct val="150000"/>
              </a:lnSpc>
              <a:buNone/>
            </a:pPr>
            <a:r>
              <a:rPr lang="en-US" b="1" i="1" err="1" smtClean="0">
                <a:solidFill>
                  <a:srgbClr val="FF6600"/>
                </a:solidFill>
              </a:rPr>
              <a:t>Tesseract</a:t>
            </a:r>
            <a:r>
              <a:rPr lang="en-US" b="1" smtClean="0">
                <a:solidFill>
                  <a:srgbClr val="FF6600"/>
                </a:solidFill>
              </a:rPr>
              <a:t>:</a:t>
            </a:r>
            <a:r>
              <a:rPr lang="tr-TR" err="1"/>
              <a:t>Tesseract</a:t>
            </a:r>
            <a:r>
              <a:rPr lang="tr-TR" smtClean="0"/>
              <a:t>, </a:t>
            </a:r>
            <a:r>
              <a:rPr lang="en-US" err="1"/>
              <a:t>H</a:t>
            </a:r>
            <a:r>
              <a:rPr lang="tr-TR" err="1" smtClean="0"/>
              <a:t>ewlett</a:t>
            </a:r>
            <a:r>
              <a:rPr lang="tr-TR" smtClean="0"/>
              <a:t> </a:t>
            </a:r>
            <a:r>
              <a:rPr lang="tr-TR"/>
              <a:t>Packard tarafından </a:t>
            </a:r>
            <a:r>
              <a:rPr lang="tr-TR" smtClean="0"/>
              <a:t>geliştirilen</a:t>
            </a:r>
            <a:r>
              <a:rPr lang="en-US"/>
              <a:t> </a:t>
            </a:r>
            <a:endParaRPr lang="en-US" smtClean="0"/>
          </a:p>
          <a:p>
            <a:pPr marL="0" indent="0">
              <a:buNone/>
            </a:pPr>
            <a:r>
              <a:rPr lang="en-US" err="1" smtClean="0"/>
              <a:t>ve</a:t>
            </a:r>
            <a:r>
              <a:rPr lang="en-US" smtClean="0"/>
              <a:t> </a:t>
            </a:r>
            <a:r>
              <a:rPr lang="tr-TR" smtClean="0"/>
              <a:t>2005 </a:t>
            </a:r>
            <a:r>
              <a:rPr lang="tr-TR"/>
              <a:t>yılında açık kaynak haline getirilen </a:t>
            </a:r>
            <a:r>
              <a:rPr lang="tr-TR" smtClean="0"/>
              <a:t>OCR kütüphane</a:t>
            </a:r>
            <a:r>
              <a:rPr lang="en-US" err="1" smtClean="0"/>
              <a:t>sidir</a:t>
            </a:r>
            <a:r>
              <a:rPr lang="en-US" smtClean="0"/>
              <a:t>.</a:t>
            </a:r>
            <a:endParaRPr lang="en-US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06" y="2688877"/>
            <a:ext cx="1661994" cy="20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40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173686"/>
            <a:ext cx="1028358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karakter_yaz(karakter):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txt dosyasına fotoğraftaki formatta kaydedilir.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 =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txtnin sonuna eklemeyle karakteler yazılır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karakter_belge.write(karakter)</a:t>
            </a:r>
            <a:b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197" y="5977332"/>
            <a:ext cx="2765501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satir_bosluk_bul():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197" y="4473244"/>
            <a:ext cx="265329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karakter_tahmin():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838200" y="1550620"/>
            <a:ext cx="9482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Tahmin işlemi tamamlanan satırları , boşlukları ve karakterlerı txt içerisine sırasıyla yazan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  <p:cxnSp>
        <p:nvCxnSpPr>
          <p:cNvPr id="9" name="Düz Bağlayıcı 8"/>
          <p:cNvCxnSpPr/>
          <p:nvPr/>
        </p:nvCxnSpPr>
        <p:spPr>
          <a:xfrm>
            <a:off x="0" y="3449967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0" y="4941593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838197" y="3512452"/>
            <a:ext cx="102835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Kaynak fotoğraftaki karakter alanlarını, etiketli fotoğraf listesiyle kıyaslayan ve tespit edilen  karakterlerin konum bilgilerini listelere kaydeden fonksiyon.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838197" y="5081183"/>
            <a:ext cx="10179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Karakter konum bilgilerini kullanarak karakterleri satırlara sıralı ve fotoğraftaki formata uygun biçimde yerleştiren fonksiyon.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2982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Kapsamı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Eksiklikleri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Tanımlanamayan karakterler :</a:t>
            </a:r>
          </a:p>
          <a:p>
            <a:pPr marL="0" indent="0">
              <a:buNone/>
            </a:pPr>
            <a:r>
              <a:rPr lang="en-US" smtClean="0"/>
              <a:t>i, ö,  , ü , ğ , j ,  :  ,  ;  ,  %  , ! , ? , â </a:t>
            </a:r>
          </a:p>
          <a:p>
            <a:pPr marL="0" indent="0">
              <a:buNone/>
            </a:pPr>
            <a:r>
              <a:rPr lang="en-US" smtClean="0"/>
              <a:t>tanımlanamayan karakterlerden birkaçıdır.</a:t>
            </a:r>
          </a:p>
          <a:p>
            <a:pPr marL="0" indent="0">
              <a:buNone/>
            </a:pPr>
            <a:r>
              <a:rPr lang="en-US" smtClean="0"/>
              <a:t>İç içe geçmiş şekillerde karakter </a:t>
            </a:r>
          </a:p>
          <a:p>
            <a:pPr marL="0" indent="0">
              <a:buNone/>
            </a:pPr>
            <a:r>
              <a:rPr lang="en-US" smtClean="0"/>
              <a:t>tanımlaması bazı karakterler nedeniyle</a:t>
            </a:r>
          </a:p>
          <a:p>
            <a:pPr marL="0" indent="0">
              <a:buNone/>
            </a:pPr>
            <a:r>
              <a:rPr lang="en-US" smtClean="0"/>
              <a:t>istenilen sonuçları vermemektedir.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mtClean="0"/>
              <a:t>0 , 8 ,9 , 6 karakterlerinin iç kısımlarında 0 varmış gibi çıktı alınmaktadır.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41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33" y="1825625"/>
            <a:ext cx="4516651" cy="3387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077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Slayt Kaynak Kodlar</a:t>
            </a:r>
            <a:endParaRPr lang="en-US" smtClean="0">
              <a:solidFill>
                <a:schemeClr val="tx2">
                  <a:lumMod val="50000"/>
                </a:schemeClr>
              </a:solidFill>
              <a:hlinkClick r:id="rId3" tooltip="Opencv ve Python ile OCR | Python Türkiye"/>
            </a:endParaRPr>
          </a:p>
          <a:p>
            <a:pPr marL="0" indent="0">
              <a:buNone/>
            </a:pPr>
            <a:r>
              <a:rPr lang="tr-TR" smtClean="0">
                <a:hlinkClick r:id="rId3" tooltip="Opencv ve Python ile OCR | Python Türkiye"/>
              </a:rPr>
              <a:t>Opencv </a:t>
            </a:r>
            <a:r>
              <a:rPr lang="tr-TR">
                <a:hlinkClick r:id="rId3" tooltip="Opencv ve Python ile OCR | Python Türkiye"/>
              </a:rPr>
              <a:t>ve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ile OCR |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Türkiye</a:t>
            </a:r>
            <a:endParaRPr lang="tr-TR"/>
          </a:p>
          <a:p>
            <a:pPr marL="0" indent="0">
              <a:buNone/>
            </a:pPr>
            <a:r>
              <a:rPr lang="tr-TR" err="1" smtClean="0">
                <a:hlinkClick r:id="rId4" tooltip="PIL.Image.ADAPTIVE Python Example"/>
              </a:rPr>
              <a:t>PIL.Image.ADAPTIVE</a:t>
            </a:r>
            <a:r>
              <a:rPr lang="tr-TR" smtClean="0">
                <a:hlinkClick r:id="rId4" tooltip="PIL.Image.ADAPTIVE Python Example"/>
              </a:rPr>
              <a:t> </a:t>
            </a:r>
            <a:r>
              <a:rPr lang="tr-TR" err="1">
                <a:hlinkClick r:id="rId4" tooltip="PIL.Image.ADAPTIVE Python Example"/>
              </a:rPr>
              <a:t>Python</a:t>
            </a:r>
            <a:r>
              <a:rPr lang="tr-TR">
                <a:hlinkClick r:id="rId4" tooltip="PIL.Image.ADAPTIVE Python Example"/>
              </a:rPr>
              <a:t> </a:t>
            </a:r>
            <a:r>
              <a:rPr lang="tr-TR" err="1" smtClean="0">
                <a:hlinkClick r:id="rId4" tooltip="PIL.Image.ADAPTIVE Python Example"/>
              </a:rPr>
              <a:t>Example</a:t>
            </a:r>
            <a:endParaRPr lang="en-US" smtClean="0"/>
          </a:p>
          <a:p>
            <a:pPr marL="0" indent="0">
              <a:buNone/>
            </a:pPr>
            <a:r>
              <a:rPr lang="tr-TR" err="1" smtClean="0">
                <a:hlinkClick r:id="rId5" tooltip="numpy.ones() in Python - GeeksforGeeks"/>
              </a:rPr>
              <a:t>numpy.ones</a:t>
            </a:r>
            <a:r>
              <a:rPr lang="tr-TR">
                <a:hlinkClick r:id="rId5" tooltip="numpy.ones() in Python - GeeksforGeeks"/>
              </a:rPr>
              <a:t>() in </a:t>
            </a:r>
            <a:r>
              <a:rPr lang="tr-TR" err="1">
                <a:hlinkClick r:id="rId5" tooltip="numpy.ones() in Python - GeeksforGeeks"/>
              </a:rPr>
              <a:t>Python</a:t>
            </a:r>
            <a:r>
              <a:rPr lang="tr-TR">
                <a:hlinkClick r:id="rId5" tooltip="numpy.ones() in Python - GeeksforGeeks"/>
              </a:rPr>
              <a:t> - </a:t>
            </a:r>
            <a:r>
              <a:rPr lang="tr-TR" err="1" smtClean="0">
                <a:hlinkClick r:id="rId5" tooltip="numpy.ones() in Python - GeeksforGeeks"/>
              </a:rPr>
              <a:t>GeeksforGeeks</a:t>
            </a:r>
            <a:endParaRPr lang="tr-TR">
              <a:hlinkClick r:id="rId6" tooltip="cvisiondemy.com"/>
            </a:endParaRPr>
          </a:p>
          <a:p>
            <a:pPr marL="0" indent="0">
              <a:buNone/>
            </a:pPr>
            <a:r>
              <a:rPr lang="tr-TR" smtClean="0">
                <a:hlinkClick r:id="rId6" tooltip="cvisiondemy.com"/>
              </a:rPr>
              <a:t>cvisiondemy.comcvisiondemy.com</a:t>
            </a:r>
            <a:endParaRPr lang="en-US">
              <a:hlinkClick r:id="rId7" tooltip="Contours – Image Processing with Python"/>
            </a:endParaRPr>
          </a:p>
          <a:p>
            <a:pPr marL="0" indent="0">
              <a:buNone/>
            </a:pPr>
            <a:r>
              <a:rPr lang="en-US" err="1">
                <a:hlinkClick r:id="rId7" tooltip="Contours – Image Processing with Python"/>
              </a:rPr>
              <a:t>datacarpentry.orgContours</a:t>
            </a:r>
            <a:r>
              <a:rPr lang="en-US">
                <a:hlinkClick r:id="rId7" tooltip="Contours – Image Processing with Python"/>
              </a:rPr>
              <a:t> – Image Processing with </a:t>
            </a:r>
            <a:r>
              <a:rPr lang="en-US" smtClean="0">
                <a:hlinkClick r:id="rId7" tooltip="Contours – Image Processing with Python"/>
              </a:rPr>
              <a:t>Python</a:t>
            </a:r>
            <a:endParaRPr lang="en-US" smtClean="0"/>
          </a:p>
          <a:p>
            <a:pPr marL="0" indent="0">
              <a:buNone/>
            </a:pPr>
            <a:r>
              <a:rPr lang="en-US" smtClean="0">
                <a:hlinkClick r:id="rId8"/>
              </a:rPr>
              <a:t>Extract text from image | Python Tutorial</a:t>
            </a:r>
            <a:endParaRPr lang="en-US" smtClean="0"/>
          </a:p>
          <a:p>
            <a:pPr marL="0" indent="0">
              <a:buNone/>
            </a:pPr>
            <a:r>
              <a:rPr lang="en-US" smtClean="0">
                <a:hlinkClick r:id="rId9"/>
              </a:rPr>
              <a:t>Testing, visualization, and moving forward - Python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42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Kaynaklar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238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54"/>
            <a:ext cx="10515600" cy="3138566"/>
          </a:xfrm>
        </p:spPr>
        <p:txBody>
          <a:bodyPr>
            <a:normAutofit/>
          </a:bodyPr>
          <a:lstStyle/>
          <a:p>
            <a:pPr algn="ctr"/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Dinledi</a:t>
            </a:r>
            <a:r>
              <a:rPr lang="en-US" b="1" err="1" smtClean="0">
                <a:solidFill>
                  <a:srgbClr val="0070C0"/>
                </a:solidFill>
                <a:ea typeface="Yu Mincho Light" panose="02020300000000000000" pitchFamily="18" charset="-128"/>
              </a:rPr>
              <a:t>ğ</a:t>
            </a:r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iniz</a:t>
            </a:r>
            <a:r>
              <a:rPr lang="en-US" b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için</a:t>
            </a:r>
            <a:r>
              <a:rPr lang="en-US" b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te</a:t>
            </a:r>
            <a:r>
              <a:rPr lang="en-US" b="1" err="1" smtClean="0">
                <a:solidFill>
                  <a:srgbClr val="0070C0"/>
                </a:solidFill>
                <a:ea typeface="Yu Mincho Light" panose="02020300000000000000" pitchFamily="18" charset="-128"/>
              </a:rPr>
              <a:t>ş</a:t>
            </a:r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ekkürler</a:t>
            </a:r>
            <a:r>
              <a:rPr lang="en-US" b="1" smtClean="0">
                <a:latin typeface="Yu Mincho Light" panose="02020300000000000000" pitchFamily="18" charset="-128"/>
                <a:ea typeface="Yu Mincho Light" panose="02020300000000000000" pitchFamily="18" charset="-128"/>
              </a:rPr>
              <a:t/>
            </a:r>
            <a:br>
              <a:rPr lang="en-US" b="1" smtClean="0">
                <a:latin typeface="Yu Mincho Light" panose="02020300000000000000" pitchFamily="18" charset="-128"/>
                <a:ea typeface="Yu Mincho Light" panose="02020300000000000000" pitchFamily="18" charset="-128"/>
              </a:rPr>
            </a:br>
            <a:r>
              <a:rPr lang="en-US" b="1" smtClean="0">
                <a:latin typeface="Yu Mincho Light" panose="02020300000000000000" pitchFamily="18" charset="-128"/>
                <a:ea typeface="Yu Mincho Light" panose="02020300000000000000" pitchFamily="18" charset="-128"/>
              </a:rPr>
              <a:t/>
            </a:r>
            <a:br>
              <a:rPr lang="en-US" b="1" smtClean="0">
                <a:latin typeface="Yu Mincho Light" panose="02020300000000000000" pitchFamily="18" charset="-128"/>
                <a:ea typeface="Yu Mincho Light" panose="02020300000000000000" pitchFamily="18" charset="-128"/>
              </a:rPr>
            </a:br>
            <a:r>
              <a:rPr lang="en-US" b="1">
                <a:latin typeface="Yu Mincho Light" panose="02020300000000000000" pitchFamily="18" charset="-128"/>
                <a:ea typeface="Yu Mincho Light" panose="02020300000000000000" pitchFamily="18" charset="-128"/>
              </a:rPr>
              <a:t/>
            </a:r>
            <a:br>
              <a:rPr lang="en-US" b="1">
                <a:latin typeface="Yu Mincho Light" panose="02020300000000000000" pitchFamily="18" charset="-128"/>
                <a:ea typeface="Yu Mincho Light" panose="02020300000000000000" pitchFamily="18" charset="-128"/>
              </a:rPr>
            </a:br>
            <a:r>
              <a:rPr lang="en-US" b="1" smtClean="0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?  </a:t>
            </a:r>
            <a:r>
              <a:rPr lang="en-US" b="1" err="1" smtClean="0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Sorular</a:t>
            </a:r>
            <a:r>
              <a:rPr lang="en-US" b="1" smtClean="0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 ?</a:t>
            </a:r>
            <a:endParaRPr lang="tr-TR" b="1">
              <a:solidFill>
                <a:srgbClr val="00B050"/>
              </a:solidFill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43</a:t>
            </a:fld>
            <a:endParaRPr lang="tr-TR"/>
          </a:p>
        </p:txBody>
      </p:sp>
      <p:cxnSp>
        <p:nvCxnSpPr>
          <p:cNvPr id="5" name="Düz Bağlayıcı 4"/>
          <p:cNvCxnSpPr/>
          <p:nvPr/>
        </p:nvCxnSpPr>
        <p:spPr>
          <a:xfrm>
            <a:off x="0" y="1168236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>
            <a:off x="0" y="5647532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271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b="1" i="1" err="1" smtClean="0">
                <a:solidFill>
                  <a:srgbClr val="00E200"/>
                </a:solidFill>
              </a:rPr>
              <a:t>Open</a:t>
            </a:r>
            <a:r>
              <a:rPr lang="tr-TR" b="1" i="1" err="1" smtClean="0">
                <a:solidFill>
                  <a:srgbClr val="0070C0"/>
                </a:solidFill>
              </a:rPr>
              <a:t>C</a:t>
            </a:r>
            <a:r>
              <a:rPr lang="tr-TR" b="1" i="1" err="1" smtClean="0">
                <a:solidFill>
                  <a:srgbClr val="FF0000"/>
                </a:solidFill>
              </a:rPr>
              <a:t>V</a:t>
            </a:r>
            <a:r>
              <a:rPr lang="en-US" smtClean="0"/>
              <a:t>:</a:t>
            </a:r>
            <a:r>
              <a:rPr lang="tr-TR" smtClean="0"/>
              <a:t> </a:t>
            </a:r>
            <a:r>
              <a:rPr lang="en-US"/>
              <a:t>G</a:t>
            </a:r>
            <a:r>
              <a:rPr lang="tr-TR" smtClean="0"/>
              <a:t>örüntü </a:t>
            </a:r>
            <a:r>
              <a:rPr lang="tr-TR" smtClean="0"/>
              <a:t>işle</a:t>
            </a:r>
            <a:r>
              <a:rPr lang="en-US" err="1" smtClean="0"/>
              <a:t>nmesine</a:t>
            </a:r>
            <a:r>
              <a:rPr lang="tr-TR" smtClean="0"/>
              <a:t> </a:t>
            </a:r>
            <a:r>
              <a:rPr lang="tr-TR" smtClean="0"/>
              <a:t>ve </a:t>
            </a:r>
            <a:r>
              <a:rPr lang="tr-TR"/>
              <a:t>makine </a:t>
            </a:r>
            <a:r>
              <a:rPr lang="tr-TR" smtClean="0"/>
              <a:t>öğrenmesine </a:t>
            </a:r>
            <a:r>
              <a:rPr lang="tr-TR"/>
              <a:t>yönelik </a:t>
            </a:r>
            <a:endParaRPr lang="en-US" smtClean="0"/>
          </a:p>
          <a:p>
            <a:pPr marL="0" indent="0">
              <a:buNone/>
            </a:pPr>
            <a:r>
              <a:rPr lang="tr-TR" smtClean="0"/>
              <a:t>2500’den </a:t>
            </a:r>
            <a:r>
              <a:rPr lang="tr-TR"/>
              <a:t>fazla </a:t>
            </a:r>
            <a:r>
              <a:rPr lang="tr-TR" err="1" smtClean="0"/>
              <a:t>algoritm</a:t>
            </a:r>
            <a:r>
              <a:rPr lang="en-US" err="1" smtClean="0"/>
              <a:t>anın</a:t>
            </a:r>
            <a:r>
              <a:rPr lang="en-US" smtClean="0"/>
              <a:t> </a:t>
            </a:r>
            <a:r>
              <a:rPr lang="en-US" err="1" smtClean="0"/>
              <a:t>bulunduğu</a:t>
            </a:r>
            <a:r>
              <a:rPr lang="en-US" smtClean="0"/>
              <a:t> </a:t>
            </a:r>
            <a:r>
              <a:rPr lang="en-US" err="1" smtClean="0"/>
              <a:t>açık</a:t>
            </a:r>
            <a:r>
              <a:rPr lang="en-US" smtClean="0"/>
              <a:t> </a:t>
            </a:r>
            <a:r>
              <a:rPr lang="en-US" err="1" smtClean="0"/>
              <a:t>kaynak</a:t>
            </a:r>
            <a:r>
              <a:rPr lang="en-US" smtClean="0"/>
              <a:t> </a:t>
            </a:r>
            <a:r>
              <a:rPr lang="en-US" err="1" smtClean="0"/>
              <a:t>kodlu</a:t>
            </a:r>
            <a:r>
              <a:rPr lang="en-US" smtClean="0"/>
              <a:t> </a:t>
            </a:r>
          </a:p>
          <a:p>
            <a:pPr marL="0" indent="0">
              <a:buNone/>
            </a:pPr>
            <a:r>
              <a:rPr lang="tr-TR"/>
              <a:t>programlama </a:t>
            </a:r>
            <a:r>
              <a:rPr lang="tr-TR" smtClean="0"/>
              <a:t>kütüphanesidir</a:t>
            </a:r>
            <a:r>
              <a:rPr lang="en-US" smtClean="0"/>
              <a:t>.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err="1" smtClean="0"/>
              <a:t>Karakter</a:t>
            </a:r>
            <a:r>
              <a:rPr lang="en-US" smtClean="0"/>
              <a:t> </a:t>
            </a:r>
            <a:r>
              <a:rPr lang="en-US" err="1" smtClean="0"/>
              <a:t>tanımlama</a:t>
            </a:r>
            <a:r>
              <a:rPr lang="en-US" smtClean="0"/>
              <a:t> </a:t>
            </a:r>
            <a:r>
              <a:rPr lang="en-US" err="1" smtClean="0"/>
              <a:t>yapılmadan</a:t>
            </a:r>
            <a:r>
              <a:rPr lang="en-US" smtClean="0"/>
              <a:t> </a:t>
            </a:r>
            <a:r>
              <a:rPr lang="en-US" err="1" smtClean="0"/>
              <a:t>önce</a:t>
            </a:r>
            <a:r>
              <a:rPr lang="en-US" smtClean="0"/>
              <a:t> </a:t>
            </a:r>
            <a:r>
              <a:rPr lang="en-US" err="1" smtClean="0"/>
              <a:t>OpenCv</a:t>
            </a:r>
            <a:r>
              <a:rPr lang="en-US" smtClean="0"/>
              <a:t>(cv2) </a:t>
            </a:r>
            <a:r>
              <a:rPr lang="en-US" err="1" smtClean="0"/>
              <a:t>ile</a:t>
            </a:r>
            <a:endParaRPr lang="en-US" smtClean="0"/>
          </a:p>
          <a:p>
            <a:pPr marL="0" indent="0">
              <a:buNone/>
            </a:pPr>
            <a:r>
              <a:rPr lang="en-US" err="1" smtClean="0"/>
              <a:t>kaynak</a:t>
            </a:r>
            <a:r>
              <a:rPr lang="en-US" smtClean="0"/>
              <a:t> </a:t>
            </a:r>
            <a:r>
              <a:rPr lang="en-US" err="1" smtClean="0"/>
              <a:t>fotoğrafa</a:t>
            </a:r>
            <a:r>
              <a:rPr lang="en-US" smtClean="0"/>
              <a:t> </a:t>
            </a:r>
            <a:r>
              <a:rPr lang="tr-TR" smtClean="0"/>
              <a:t>gürültü azalma filtreleri ya </a:t>
            </a:r>
            <a:r>
              <a:rPr lang="tr-TR"/>
              <a:t>da </a:t>
            </a:r>
            <a:r>
              <a:rPr lang="tr-TR" err="1"/>
              <a:t>threshold</a:t>
            </a:r>
            <a:r>
              <a:rPr lang="tr-TR"/>
              <a:t> </a:t>
            </a:r>
            <a:r>
              <a:rPr lang="en-US" err="1" smtClean="0"/>
              <a:t>gibi</a:t>
            </a:r>
            <a:endParaRPr lang="en-US" smtClean="0"/>
          </a:p>
          <a:p>
            <a:pPr marL="0" indent="0">
              <a:buNone/>
            </a:pPr>
            <a:r>
              <a:rPr lang="en-US" err="1" smtClean="0"/>
              <a:t>bazı</a:t>
            </a:r>
            <a:r>
              <a:rPr lang="en-US" smtClean="0"/>
              <a:t> </a:t>
            </a:r>
            <a:r>
              <a:rPr lang="en-US" err="1" smtClean="0"/>
              <a:t>ön</a:t>
            </a:r>
            <a:r>
              <a:rPr lang="en-US" smtClean="0"/>
              <a:t> </a:t>
            </a:r>
            <a:r>
              <a:rPr lang="en-US" err="1" smtClean="0"/>
              <a:t>işlemler</a:t>
            </a:r>
            <a:r>
              <a:rPr lang="en-US" smtClean="0"/>
              <a:t> </a:t>
            </a:r>
            <a:r>
              <a:rPr lang="en-US" err="1" smtClean="0"/>
              <a:t>yapılarak</a:t>
            </a:r>
            <a:r>
              <a:rPr lang="en-US" smtClean="0"/>
              <a:t> </a:t>
            </a:r>
            <a:r>
              <a:rPr lang="tr-TR" smtClean="0"/>
              <a:t>çıktıdaki hata oranı azalt</a:t>
            </a:r>
            <a:r>
              <a:rPr lang="en-US" err="1" smtClean="0"/>
              <a:t>ılabilir</a:t>
            </a:r>
            <a:r>
              <a:rPr lang="en-US" smtClean="0"/>
              <a:t>.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24" y="4151640"/>
            <a:ext cx="1644376" cy="20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8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6</a:t>
            </a:fld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98" y="1690688"/>
            <a:ext cx="6509302" cy="24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838200" y="1690688"/>
            <a:ext cx="10223224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 smtClean="0"/>
              <a:t>Fotoğrafları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r>
              <a:rPr lang="en-US" sz="2400" smtClean="0"/>
              <a:t> </a:t>
            </a:r>
            <a:r>
              <a:rPr lang="en-US" sz="2400" err="1" smtClean="0"/>
              <a:t>olarak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 err="1" smtClean="0"/>
              <a:t>ifade</a:t>
            </a:r>
            <a:r>
              <a:rPr lang="en-US" sz="2400" smtClean="0"/>
              <a:t> </a:t>
            </a:r>
            <a:r>
              <a:rPr lang="en-US" sz="2400" err="1" smtClean="0"/>
              <a:t>edecek</a:t>
            </a:r>
            <a:r>
              <a:rPr lang="en-US" sz="2400" smtClean="0"/>
              <a:t> </a:t>
            </a:r>
            <a:r>
              <a:rPr lang="en-US" sz="2400" err="1" smtClean="0"/>
              <a:t>olursak</a:t>
            </a:r>
            <a:r>
              <a:rPr lang="en-US" sz="2400" smtClean="0"/>
              <a:t>,</a:t>
            </a:r>
          </a:p>
          <a:p>
            <a:pPr marL="0" indent="0">
              <a:buNone/>
            </a:pPr>
            <a:r>
              <a:rPr lang="en-US" sz="2400" smtClean="0"/>
              <a:t>5x10 </a:t>
            </a:r>
            <a:r>
              <a:rPr lang="en-US" sz="2400" err="1" smtClean="0"/>
              <a:t>boyutundaki</a:t>
            </a:r>
            <a:r>
              <a:rPr lang="en-US" sz="2400" smtClean="0"/>
              <a:t> </a:t>
            </a:r>
            <a:r>
              <a:rPr lang="en-US" sz="2400" err="1" smtClean="0"/>
              <a:t>bir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 err="1"/>
              <a:t>f</a:t>
            </a:r>
            <a:r>
              <a:rPr lang="en-US" sz="2400" err="1" smtClean="0"/>
              <a:t>otoğraf</a:t>
            </a:r>
            <a:r>
              <a:rPr lang="en-US" sz="2400" smtClean="0"/>
              <a:t> </a:t>
            </a:r>
            <a:r>
              <a:rPr lang="en-US" sz="2400" err="1" smtClean="0"/>
              <a:t>için</a:t>
            </a:r>
            <a:r>
              <a:rPr lang="en-US" sz="2400" smtClean="0"/>
              <a:t> 5x10 </a:t>
            </a:r>
            <a:r>
              <a:rPr lang="en-US" sz="2400" err="1" smtClean="0"/>
              <a:t>boyutunda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 smtClean="0"/>
              <a:t>3 </a:t>
            </a:r>
            <a:r>
              <a:rPr lang="en-US" sz="2400" err="1" smtClean="0"/>
              <a:t>adet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r>
              <a:rPr lang="en-US" sz="2400"/>
              <a:t> </a:t>
            </a:r>
            <a:r>
              <a:rPr lang="en-US" sz="2400" err="1" smtClean="0"/>
              <a:t>gereklidir</a:t>
            </a:r>
            <a:r>
              <a:rPr lang="en-US" sz="2400" smtClean="0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 smtClean="0"/>
              <a:t>Her </a:t>
            </a:r>
            <a:r>
              <a:rPr lang="en-US" sz="2400" err="1" smtClean="0"/>
              <a:t>çok</a:t>
            </a:r>
            <a:r>
              <a:rPr lang="en-US" sz="2400" smtClean="0"/>
              <a:t> </a:t>
            </a:r>
            <a:r>
              <a:rPr lang="en-US" sz="2400" err="1" smtClean="0"/>
              <a:t>boyutlu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r>
              <a:rPr lang="en-US" sz="2400" smtClean="0"/>
              <a:t> </a:t>
            </a:r>
            <a:r>
              <a:rPr lang="en-US" sz="2400" err="1" smtClean="0"/>
              <a:t>fotoğrafın</a:t>
            </a:r>
            <a:r>
              <a:rPr lang="en-US" sz="2400" smtClean="0"/>
              <a:t> </a:t>
            </a:r>
            <a:r>
              <a:rPr lang="en-US" sz="2400" err="1" smtClean="0"/>
              <a:t>bir</a:t>
            </a:r>
            <a:r>
              <a:rPr lang="en-US" sz="2400" smtClean="0"/>
              <a:t> </a:t>
            </a:r>
            <a:r>
              <a:rPr lang="en-US" sz="2400" err="1" smtClean="0"/>
              <a:t>renk</a:t>
            </a:r>
            <a:r>
              <a:rPr lang="en-US" sz="2400" smtClean="0"/>
              <a:t> </a:t>
            </a:r>
            <a:r>
              <a:rPr lang="en-US" sz="2400" err="1" smtClean="0"/>
              <a:t>katmanı</a:t>
            </a:r>
            <a:r>
              <a:rPr lang="en-US" sz="2400" smtClean="0"/>
              <a:t> </a:t>
            </a:r>
            <a:r>
              <a:rPr lang="en-US" sz="2400" err="1" smtClean="0"/>
              <a:t>bilgisini</a:t>
            </a:r>
            <a:r>
              <a:rPr lang="en-US" sz="2400" smtClean="0"/>
              <a:t> </a:t>
            </a:r>
            <a:r>
              <a:rPr lang="en-US" sz="2400" err="1" smtClean="0"/>
              <a:t>tutar</a:t>
            </a:r>
            <a:r>
              <a:rPr lang="en-US" sz="2400" smtClean="0"/>
              <a:t>.</a:t>
            </a:r>
          </a:p>
          <a:p>
            <a:pPr marL="0" indent="0">
              <a:buNone/>
            </a:pPr>
            <a:r>
              <a:rPr lang="en-US" sz="2400" smtClean="0"/>
              <a:t>Jpg </a:t>
            </a:r>
            <a:r>
              <a:rPr lang="en-US" sz="2400" err="1" smtClean="0"/>
              <a:t>için</a:t>
            </a:r>
            <a:r>
              <a:rPr lang="en-US" sz="2400" smtClean="0"/>
              <a:t> </a:t>
            </a:r>
            <a:r>
              <a:rPr lang="en-US" sz="2400" err="1" smtClean="0"/>
              <a:t>katman</a:t>
            </a:r>
            <a:r>
              <a:rPr lang="en-US" sz="2400" smtClean="0"/>
              <a:t> </a:t>
            </a:r>
            <a:r>
              <a:rPr lang="en-US" sz="2400" err="1" smtClean="0"/>
              <a:t>sayısı</a:t>
            </a:r>
            <a:r>
              <a:rPr lang="en-US" sz="2400" smtClean="0"/>
              <a:t> 3 </a:t>
            </a:r>
            <a:r>
              <a:rPr lang="en-US" sz="2400" err="1" smtClean="0"/>
              <a:t>iken</a:t>
            </a:r>
            <a:endParaRPr lang="en-US" sz="2400" smtClean="0"/>
          </a:p>
          <a:p>
            <a:pPr marL="0" indent="0">
              <a:buNone/>
            </a:pPr>
            <a:r>
              <a:rPr lang="en-US" sz="2400" err="1" smtClean="0"/>
              <a:t>Png</a:t>
            </a:r>
            <a:r>
              <a:rPr lang="en-US" sz="2400" smtClean="0"/>
              <a:t> </a:t>
            </a:r>
            <a:r>
              <a:rPr lang="en-US" sz="2400" err="1" smtClean="0"/>
              <a:t>için</a:t>
            </a:r>
            <a:r>
              <a:rPr lang="en-US" sz="2400" smtClean="0"/>
              <a:t> </a:t>
            </a:r>
            <a:r>
              <a:rPr lang="en-US" sz="2400" err="1" smtClean="0"/>
              <a:t>katman</a:t>
            </a:r>
            <a:r>
              <a:rPr lang="en-US" sz="2400" smtClean="0"/>
              <a:t> </a:t>
            </a:r>
            <a:r>
              <a:rPr lang="en-US" sz="2400" err="1" smtClean="0"/>
              <a:t>sayısı</a:t>
            </a:r>
            <a:r>
              <a:rPr lang="en-US" sz="2400" smtClean="0"/>
              <a:t> 4 </a:t>
            </a:r>
            <a:r>
              <a:rPr lang="en-US" sz="2400" err="1" smtClean="0"/>
              <a:t>tür</a:t>
            </a:r>
            <a:r>
              <a:rPr lang="en-US" sz="2400" smtClean="0"/>
              <a:t>. (Red, Green, Blue, Alpha)</a:t>
            </a:r>
          </a:p>
        </p:txBody>
      </p:sp>
    </p:spTree>
    <p:extLst>
      <p:ext uri="{BB962C8B-B14F-4D97-AF65-F5344CB8AC3E}">
        <p14:creationId xmlns:p14="http://schemas.microsoft.com/office/powerpoint/2010/main" val="10697756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Ocr</a:t>
            </a:r>
            <a:r>
              <a:rPr lang="en-US"/>
              <a:t> </a:t>
            </a:r>
            <a:r>
              <a:rPr lang="en-US" err="1"/>
              <a:t>Nasıl</a:t>
            </a:r>
            <a:r>
              <a:rPr lang="en-US"/>
              <a:t> </a:t>
            </a:r>
            <a:r>
              <a:rPr lang="en-US" err="1" smtClean="0"/>
              <a:t>Çalışır</a:t>
            </a:r>
            <a:r>
              <a:rPr lang="en-US" smtClean="0"/>
              <a:t>(RGB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 smtClean="0"/>
              <a:t>kodları</a:t>
            </a:r>
            <a:r>
              <a:rPr lang="en-US" smtClean="0"/>
              <a:t>)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7</a:t>
            </a:fld>
            <a:endParaRPr lang="tr-TR"/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804" y="1578371"/>
            <a:ext cx="285771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13" y="1578371"/>
            <a:ext cx="284122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5" y="1578371"/>
            <a:ext cx="2858390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43" y="1578371"/>
            <a:ext cx="2867051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Metin kutusu 15"/>
          <p:cNvSpPr txBox="1"/>
          <p:nvPr/>
        </p:nvSpPr>
        <p:spPr>
          <a:xfrm>
            <a:off x="838200" y="4908119"/>
            <a:ext cx="111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       </a:t>
            </a:r>
            <a:r>
              <a:rPr lang="en-US" err="1" smtClean="0"/>
              <a:t>Siyah</a:t>
            </a:r>
            <a:r>
              <a:rPr lang="en-US" smtClean="0"/>
              <a:t>			           </a:t>
            </a:r>
            <a:r>
              <a:rPr lang="en-US" err="1" smtClean="0"/>
              <a:t>Beyaz</a:t>
            </a:r>
            <a:r>
              <a:rPr lang="en-US" smtClean="0"/>
              <a:t>		</a:t>
            </a:r>
            <a:r>
              <a:rPr lang="en-US"/>
              <a:t> </a:t>
            </a:r>
            <a:r>
              <a:rPr lang="en-US" smtClean="0"/>
              <a:t>               </a:t>
            </a:r>
            <a:r>
              <a:rPr lang="en-US" err="1" smtClean="0"/>
              <a:t>Kırmızı</a:t>
            </a:r>
            <a:r>
              <a:rPr lang="en-US" smtClean="0"/>
              <a:t> 	</a:t>
            </a:r>
            <a:r>
              <a:rPr lang="en-US"/>
              <a:t> </a:t>
            </a:r>
            <a:r>
              <a:rPr lang="en-US" smtClean="0"/>
              <a:t>                                      </a:t>
            </a:r>
            <a:r>
              <a:rPr lang="en-US" err="1" smtClean="0"/>
              <a:t>Pembe</a:t>
            </a:r>
            <a:endParaRPr lang="en-US" smtClean="0"/>
          </a:p>
          <a:p>
            <a:endParaRPr lang="en-US"/>
          </a:p>
          <a:p>
            <a:r>
              <a:rPr lang="en-US" u="sng" smtClean="0"/>
              <a:t>Red Green Blue		</a:t>
            </a:r>
            <a:r>
              <a:rPr lang="en-US" u="sng"/>
              <a:t>Red Green </a:t>
            </a:r>
            <a:r>
              <a:rPr lang="en-US" u="sng" smtClean="0"/>
              <a:t>Blue		       Red </a:t>
            </a:r>
            <a:r>
              <a:rPr lang="en-US" u="sng"/>
              <a:t>Green </a:t>
            </a:r>
            <a:r>
              <a:rPr lang="en-US" u="sng" smtClean="0"/>
              <a:t>Blue                               Red </a:t>
            </a:r>
            <a:r>
              <a:rPr lang="en-US" u="sng"/>
              <a:t>Green </a:t>
            </a:r>
            <a:r>
              <a:rPr lang="en-US" u="sng" smtClean="0"/>
              <a:t>Blue</a:t>
            </a:r>
          </a:p>
          <a:p>
            <a:r>
              <a:rPr lang="en-US"/>
              <a:t> </a:t>
            </a:r>
            <a:r>
              <a:rPr lang="en-US" smtClean="0"/>
              <a:t> 0        0        0                            255   255   255 		       255      0        0 		             255   128   128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941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(RGB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038"/>
            <a:ext cx="4983480" cy="2803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8</a:t>
            </a:fld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2043987" y="4732028"/>
            <a:ext cx="1849120" cy="1113472"/>
          </a:xfrm>
          <a:prstGeom prst="rect">
            <a:avLst/>
          </a:prstGeom>
          <a:solidFill>
            <a:srgbClr val="FD8D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smtClean="0">
                <a:solidFill>
                  <a:schemeClr val="tx1"/>
                </a:solidFill>
              </a:rPr>
              <a:t>R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650184" y="4973809"/>
            <a:ext cx="1849120" cy="1113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smtClean="0">
                <a:solidFill>
                  <a:schemeClr val="tx1"/>
                </a:solidFill>
              </a:rPr>
              <a:t>G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3322320" y="5215590"/>
            <a:ext cx="1849120" cy="1113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smtClean="0">
                <a:solidFill>
                  <a:schemeClr val="tx1"/>
                </a:solidFill>
              </a:rPr>
              <a:t>B</a:t>
            </a:r>
            <a:endParaRPr lang="tr-TR" sz="4400" b="1">
              <a:solidFill>
                <a:schemeClr val="tx1"/>
              </a:solidFill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012481" y="5521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[0,…,255]</a:t>
            </a:r>
            <a:endParaRPr lang="tr-TR"/>
          </a:p>
        </p:txBody>
      </p:sp>
      <p:sp>
        <p:nvSpPr>
          <p:cNvPr id="14" name="Metin kutusu 13"/>
          <p:cNvSpPr txBox="1"/>
          <p:nvPr/>
        </p:nvSpPr>
        <p:spPr>
          <a:xfrm>
            <a:off x="2286144" y="6078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[0,…,255]</a:t>
            </a:r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1614008" y="58002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[0,…,255]</a:t>
            </a:r>
            <a:endParaRPr lang="tr-TR"/>
          </a:p>
        </p:txBody>
      </p:sp>
      <p:sp>
        <p:nvSpPr>
          <p:cNvPr id="19" name="İçerik Yer Tutucusu 2"/>
          <p:cNvSpPr txBox="1">
            <a:spLocks/>
          </p:cNvSpPr>
          <p:nvPr/>
        </p:nvSpPr>
        <p:spPr>
          <a:xfrm>
            <a:off x="6096000" y="1899133"/>
            <a:ext cx="5493026" cy="4248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/>
              <a:t>Karakterleri</a:t>
            </a:r>
            <a:r>
              <a:rPr lang="en-US" sz="2400"/>
              <a:t> </a:t>
            </a:r>
            <a:r>
              <a:rPr lang="en-US" sz="2400" err="1"/>
              <a:t>tanımlamak</a:t>
            </a:r>
            <a:r>
              <a:rPr lang="en-US" sz="2400"/>
              <a:t> </a:t>
            </a:r>
            <a:r>
              <a:rPr lang="en-US" sz="2400" err="1" smtClean="0"/>
              <a:t>için</a:t>
            </a:r>
            <a:r>
              <a:rPr lang="en-US" sz="2400" smtClean="0"/>
              <a:t> </a:t>
            </a:r>
            <a:r>
              <a:rPr lang="en-US" sz="2400" err="1" smtClean="0"/>
              <a:t>fotoğrafı</a:t>
            </a:r>
            <a:r>
              <a:rPr lang="en-US" sz="2400" smtClean="0"/>
              <a:t>       </a:t>
            </a:r>
            <a:r>
              <a:rPr lang="en-US" sz="2400" err="1" smtClean="0"/>
              <a:t>üç</a:t>
            </a:r>
            <a:r>
              <a:rPr lang="en-US" sz="2400" smtClean="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 smtClean="0"/>
              <a:t>kodlamasından</a:t>
            </a:r>
            <a:r>
              <a:rPr lang="en-US" sz="2400" smtClean="0"/>
              <a:t>             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kodlamasına</a:t>
            </a:r>
            <a:r>
              <a:rPr lang="en-US" sz="2400"/>
              <a:t> </a:t>
            </a:r>
            <a:r>
              <a:rPr lang="en-US" sz="2400" err="1"/>
              <a:t>indiririz</a:t>
            </a:r>
            <a:r>
              <a:rPr lang="en-US" sz="2400" smtClean="0"/>
              <a:t>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err="1"/>
              <a:t>Böylelikle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kıyaslaması</a:t>
            </a:r>
            <a:r>
              <a:rPr lang="en-US" sz="2400"/>
              <a:t> </a:t>
            </a:r>
            <a:r>
              <a:rPr lang="en-US" sz="2400" err="1"/>
              <a:t>yapılırken</a:t>
            </a:r>
            <a:r>
              <a:rPr lang="en-US" sz="2400"/>
              <a:t> her </a:t>
            </a:r>
            <a:r>
              <a:rPr lang="en-US" sz="2400" err="1"/>
              <a:t>fotoğraf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 smtClean="0"/>
              <a:t>aynı</a:t>
            </a:r>
            <a:r>
              <a:rPr lang="en-US" sz="2400" smtClean="0"/>
              <a:t> </a:t>
            </a:r>
            <a:r>
              <a:rPr lang="en-US" sz="2400" err="1"/>
              <a:t>ortamda</a:t>
            </a:r>
            <a:r>
              <a:rPr lang="en-US" sz="2400"/>
              <a:t> </a:t>
            </a:r>
            <a:r>
              <a:rPr lang="en-US" sz="2400" err="1" smtClean="0"/>
              <a:t>etiketli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 smtClean="0"/>
              <a:t> </a:t>
            </a:r>
            <a:r>
              <a:rPr lang="en-US" sz="2400" err="1" smtClean="0"/>
              <a:t>seti</a:t>
            </a:r>
            <a:r>
              <a:rPr lang="en-US" sz="2400" smtClean="0"/>
              <a:t> </a:t>
            </a:r>
            <a:r>
              <a:rPr lang="en-US" sz="2400" err="1" smtClean="0"/>
              <a:t>kullanılabilir</a:t>
            </a:r>
            <a:r>
              <a:rPr lang="en-US" sz="2400"/>
              <a:t>. </a:t>
            </a:r>
            <a:endParaRPr lang="en-US" sz="2400" smtClean="0"/>
          </a:p>
          <a:p>
            <a:pPr marL="0" indent="0">
              <a:buNone/>
            </a:pPr>
            <a:r>
              <a:rPr lang="en-US" sz="2400" err="1" smtClean="0"/>
              <a:t>Tanımlama</a:t>
            </a:r>
            <a:r>
              <a:rPr lang="en-US" sz="2400" smtClean="0"/>
              <a:t> </a:t>
            </a:r>
            <a:r>
              <a:rPr lang="en-US" sz="2400" err="1"/>
              <a:t>hızı</a:t>
            </a:r>
            <a:r>
              <a:rPr lang="en-US" sz="2400"/>
              <a:t> da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fotoğraflarda</a:t>
            </a:r>
            <a:r>
              <a:rPr lang="en-US" sz="2400"/>
              <a:t> </a:t>
            </a:r>
            <a:r>
              <a:rPr lang="en-US" sz="2400" err="1"/>
              <a:t>çok</a:t>
            </a:r>
            <a:r>
              <a:rPr lang="en-US" sz="2400"/>
              <a:t> </a:t>
            </a:r>
            <a:r>
              <a:rPr lang="en-US" sz="2400" err="1"/>
              <a:t>daha</a:t>
            </a:r>
            <a:r>
              <a:rPr lang="en-US" sz="2400"/>
              <a:t> </a:t>
            </a:r>
            <a:r>
              <a:rPr lang="en-US" sz="2400" err="1"/>
              <a:t>hızlı</a:t>
            </a:r>
            <a:r>
              <a:rPr lang="en-US" sz="2400"/>
              <a:t> </a:t>
            </a:r>
            <a:r>
              <a:rPr lang="en-US" sz="2400" err="1"/>
              <a:t>yapılacaktır</a:t>
            </a:r>
            <a:r>
              <a:rPr lang="en-US" sz="2400" smtClean="0"/>
              <a:t>.</a:t>
            </a:r>
            <a:endParaRPr lang="tr-TR" sz="2400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72646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(Gray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binary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dönüşüm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9</a:t>
            </a:fld>
            <a:endParaRPr lang="tr-TR"/>
          </a:p>
        </p:txBody>
      </p:sp>
      <p:pic>
        <p:nvPicPr>
          <p:cNvPr id="9" name="İçerik Yer Tutucusu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175027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İçerik Yer Tutucusu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405331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Dikdörtgen 9"/>
          <p:cNvSpPr/>
          <p:nvPr/>
        </p:nvSpPr>
        <p:spPr>
          <a:xfrm>
            <a:off x="10276436" y="2572626"/>
            <a:ext cx="1059255" cy="7423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smtClean="0">
                <a:solidFill>
                  <a:schemeClr val="tx1"/>
                </a:solidFill>
              </a:rPr>
              <a:t>[0,…,255]</a:t>
            </a:r>
            <a:endParaRPr lang="tr-TR" sz="1700" b="1">
              <a:solidFill>
                <a:schemeClr val="tx1"/>
              </a:solidFill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10276436" y="4732028"/>
            <a:ext cx="1059255" cy="742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{</a:t>
            </a:r>
            <a:r>
              <a:rPr lang="en-US" b="1" smtClean="0"/>
              <a:t>0,255}</a:t>
            </a:r>
            <a:endParaRPr lang="tr-TR" b="1"/>
          </a:p>
        </p:txBody>
      </p:sp>
      <p:sp>
        <p:nvSpPr>
          <p:cNvPr id="16" name="İçerik Yer Tutucusu 15"/>
          <p:cNvSpPr>
            <a:spLocks noGrp="1"/>
          </p:cNvSpPr>
          <p:nvPr>
            <p:ph idx="1"/>
          </p:nvPr>
        </p:nvSpPr>
        <p:spPr>
          <a:xfrm>
            <a:off x="838200" y="2074103"/>
            <a:ext cx="5290544" cy="435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err="1" smtClean="0"/>
              <a:t>Gri</a:t>
            </a:r>
            <a:r>
              <a:rPr lang="en-US" smtClean="0"/>
              <a:t> </a:t>
            </a:r>
            <a:r>
              <a:rPr lang="en-US" err="1" smtClean="0"/>
              <a:t>seviye</a:t>
            </a:r>
            <a:r>
              <a:rPr lang="en-US" smtClean="0"/>
              <a:t> </a:t>
            </a:r>
            <a:r>
              <a:rPr lang="en-US" err="1" smtClean="0"/>
              <a:t>olan</a:t>
            </a:r>
            <a:r>
              <a:rPr lang="en-US" smtClean="0"/>
              <a:t> </a:t>
            </a:r>
            <a:r>
              <a:rPr lang="en-US" err="1" smtClean="0"/>
              <a:t>fotoğraf</a:t>
            </a:r>
            <a:r>
              <a:rPr lang="en-US" smtClean="0"/>
              <a:t> </a:t>
            </a:r>
            <a:r>
              <a:rPr lang="en-US" err="1" smtClean="0"/>
              <a:t>için</a:t>
            </a:r>
            <a:r>
              <a:rPr lang="en-US" smtClean="0"/>
              <a:t> </a:t>
            </a:r>
            <a:r>
              <a:rPr lang="en-US" err="1" smtClean="0"/>
              <a:t>piksellerin</a:t>
            </a:r>
            <a:r>
              <a:rPr lang="en-US" smtClean="0"/>
              <a:t> </a:t>
            </a:r>
            <a:r>
              <a:rPr lang="en-US" err="1" smtClean="0"/>
              <a:t>renk</a:t>
            </a:r>
            <a:r>
              <a:rPr lang="en-US" smtClean="0"/>
              <a:t> </a:t>
            </a:r>
            <a:r>
              <a:rPr lang="en-US" err="1" smtClean="0"/>
              <a:t>yoğunluğu</a:t>
            </a:r>
            <a:r>
              <a:rPr lang="en-US" smtClean="0"/>
              <a:t> 0 </a:t>
            </a:r>
            <a:r>
              <a:rPr lang="en-US" err="1" smtClean="0"/>
              <a:t>ile</a:t>
            </a:r>
            <a:r>
              <a:rPr lang="en-US" smtClean="0"/>
              <a:t> 255 </a:t>
            </a:r>
            <a:r>
              <a:rPr lang="en-US" err="1" smtClean="0"/>
              <a:t>arasında</a:t>
            </a:r>
            <a:r>
              <a:rPr lang="en-US" smtClean="0"/>
              <a:t> </a:t>
            </a:r>
            <a:r>
              <a:rPr lang="en-US" err="1" smtClean="0"/>
              <a:t>ifade</a:t>
            </a:r>
            <a:r>
              <a:rPr lang="en-US" smtClean="0"/>
              <a:t> </a:t>
            </a:r>
            <a:r>
              <a:rPr lang="en-US" err="1" smtClean="0"/>
              <a:t>edilecektir</a:t>
            </a:r>
            <a:r>
              <a:rPr lang="en-US" smtClean="0"/>
              <a:t>.       Binary fotoğrafta 0 veya 255 tir.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mtClean="0"/>
              <a:t>Karakterlerin </a:t>
            </a:r>
            <a:r>
              <a:rPr lang="en-US" err="1" smtClean="0"/>
              <a:t>hatlarının</a:t>
            </a:r>
            <a:r>
              <a:rPr lang="en-US" smtClean="0"/>
              <a:t> belirginleşmesi </a:t>
            </a:r>
            <a:r>
              <a:rPr lang="en-US" err="1" smtClean="0"/>
              <a:t>ve</a:t>
            </a:r>
            <a:r>
              <a:rPr lang="en-US" smtClean="0"/>
              <a:t> </a:t>
            </a:r>
            <a:r>
              <a:rPr lang="en-US" err="1" smtClean="0"/>
              <a:t>fotoğraftaki</a:t>
            </a:r>
            <a:r>
              <a:rPr lang="en-US" smtClean="0"/>
              <a:t> </a:t>
            </a:r>
            <a:r>
              <a:rPr lang="en-US" err="1" smtClean="0"/>
              <a:t>istenmeyen</a:t>
            </a:r>
            <a:r>
              <a:rPr lang="en-US" smtClean="0"/>
              <a:t> </a:t>
            </a:r>
            <a:r>
              <a:rPr lang="en-US" err="1" smtClean="0"/>
              <a:t>parazitin</a:t>
            </a:r>
            <a:r>
              <a:rPr lang="en-US" smtClean="0"/>
              <a:t>(</a:t>
            </a:r>
            <a:r>
              <a:rPr lang="en-US" err="1" smtClean="0"/>
              <a:t>gürültünün</a:t>
            </a:r>
            <a:r>
              <a:rPr lang="en-US" smtClean="0"/>
              <a:t>) </a:t>
            </a:r>
            <a:r>
              <a:rPr lang="en-US" err="1" smtClean="0"/>
              <a:t>arındırılması</a:t>
            </a:r>
            <a:r>
              <a:rPr lang="en-US" smtClean="0"/>
              <a:t> </a:t>
            </a:r>
            <a:r>
              <a:rPr lang="en-US" err="1" smtClean="0"/>
              <a:t>için</a:t>
            </a:r>
            <a:r>
              <a:rPr lang="en-US" smtClean="0"/>
              <a:t> </a:t>
            </a:r>
            <a:r>
              <a:rPr lang="en-US" err="1" smtClean="0"/>
              <a:t>ikili</a:t>
            </a:r>
            <a:r>
              <a:rPr lang="en-US" smtClean="0"/>
              <a:t>(binary) </a:t>
            </a:r>
            <a:r>
              <a:rPr lang="en-US" err="1" smtClean="0"/>
              <a:t>fotoğrafa</a:t>
            </a:r>
            <a:r>
              <a:rPr lang="en-US" smtClean="0"/>
              <a:t> </a:t>
            </a:r>
            <a:r>
              <a:rPr lang="en-US" err="1" smtClean="0"/>
              <a:t>dönüşüm</a:t>
            </a:r>
            <a:r>
              <a:rPr lang="en-US" smtClean="0"/>
              <a:t> </a:t>
            </a:r>
            <a:r>
              <a:rPr lang="en-US" err="1" smtClean="0"/>
              <a:t>yapılır</a:t>
            </a:r>
            <a:r>
              <a:rPr lang="en-US" smtClean="0"/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59465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1427</Words>
  <Application>Microsoft Office PowerPoint</Application>
  <PresentationFormat>Geniş ekran</PresentationFormat>
  <Paragraphs>301</Paragraphs>
  <Slides>43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52" baseType="lpstr">
      <vt:lpstr>BatangChe</vt:lpstr>
      <vt:lpstr>Yu Mincho Light</vt:lpstr>
      <vt:lpstr>Arial</vt:lpstr>
      <vt:lpstr>Berlin Sans FB</vt:lpstr>
      <vt:lpstr>Calibri</vt:lpstr>
      <vt:lpstr>Calibri Light</vt:lpstr>
      <vt:lpstr>Consolas</vt:lpstr>
      <vt:lpstr>Tw Cen MT</vt:lpstr>
      <vt:lpstr>Office Teması</vt:lpstr>
      <vt:lpstr>PowerPoint Sunusu</vt:lpstr>
      <vt:lpstr>Python</vt:lpstr>
      <vt:lpstr>Python</vt:lpstr>
      <vt:lpstr>Ocr(Optik Karakter Tanımlama)</vt:lpstr>
      <vt:lpstr>Ocr</vt:lpstr>
      <vt:lpstr>Ocr Nasıl Çalışır</vt:lpstr>
      <vt:lpstr>Ocr Nasıl Çalışır(RGB renk kodları)</vt:lpstr>
      <vt:lpstr>Ocr Nasıl Çalışır(RGB Fotoğraf)</vt:lpstr>
      <vt:lpstr>Ocr Nasıl Çalışır(Gray ve binary dönüşüm)</vt:lpstr>
      <vt:lpstr>Ocr Nasıl Çalışır(Binary Fotoğraf Matrisi İnceleme)</vt:lpstr>
      <vt:lpstr>Ocr Nasıl Çalışır(Fotoğrafın işlenmesi)</vt:lpstr>
      <vt:lpstr>Ocr Nasıl Çalışır(Fotoğraf matrisinin işlenmesi)</vt:lpstr>
      <vt:lpstr>Ocr Nasıl Çalışır(Karakter alanı tespit)</vt:lpstr>
      <vt:lpstr>Ocr Nasıl Çalışır(Karakter alanı)</vt:lpstr>
      <vt:lpstr>Ocr Nasıl Çalışır</vt:lpstr>
      <vt:lpstr>Python Ocr Uygulaması </vt:lpstr>
      <vt:lpstr>Python Ocr Uygulaması </vt:lpstr>
      <vt:lpstr>Python Ocr Uygulaması </vt:lpstr>
      <vt:lpstr>Python Ocr Uygulaması Proje Kodları </vt:lpstr>
      <vt:lpstr>Python Ocr Uygulaması Çıktı</vt:lpstr>
      <vt:lpstr>Python Ocr Uygulaması - 2</vt:lpstr>
      <vt:lpstr>Python Ocr Uygulaması - Özet</vt:lpstr>
      <vt:lpstr>Python Ocr Uygulaması – Kıyaslama Seti</vt:lpstr>
      <vt:lpstr>Python Ocr Uygulaması – Ön İşlemler</vt:lpstr>
      <vt:lpstr>Python Ocr Uygulaması - Dilation</vt:lpstr>
      <vt:lpstr>Python Ocr Uygulaması - O1C9R</vt:lpstr>
      <vt:lpstr>Python Ocr Uygulaması – Kıyas Seti</vt:lpstr>
      <vt:lpstr>Python Ocr Uygulaması - Hashing</vt:lpstr>
      <vt:lpstr>Python Ocr Uygulaması - Hashing</vt:lpstr>
      <vt:lpstr>Python Ocr Uygulaması – Boşluk tespiti</vt:lpstr>
      <vt:lpstr>Python Ocr Uygulaması - Çıktı</vt:lpstr>
      <vt:lpstr>O1C9R - Kütüphaneler</vt:lpstr>
      <vt:lpstr>O1C9R – Global Değişkenler</vt:lpstr>
      <vt:lpstr>O1C9R Ana Kod Şeması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Kapsamı ve Eksiklikleri</vt:lpstr>
      <vt:lpstr>Kaynaklar</vt:lpstr>
      <vt:lpstr>Dinlediğiniz için teşekkürler   ?  Sorular 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RCP</dc:creator>
  <cp:lastModifiedBy>RCP</cp:lastModifiedBy>
  <cp:revision>243</cp:revision>
  <dcterms:created xsi:type="dcterms:W3CDTF">2019-10-10T14:20:49Z</dcterms:created>
  <dcterms:modified xsi:type="dcterms:W3CDTF">2019-11-04T22:02:44Z</dcterms:modified>
</cp:coreProperties>
</file>